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300" r:id="rId3"/>
    <p:sldId id="309" r:id="rId4"/>
    <p:sldId id="308" r:id="rId5"/>
    <p:sldId id="295" r:id="rId6"/>
    <p:sldId id="289" r:id="rId7"/>
    <p:sldId id="290" r:id="rId8"/>
    <p:sldId id="292" r:id="rId9"/>
    <p:sldId id="297" r:id="rId10"/>
    <p:sldId id="296" r:id="rId11"/>
    <p:sldId id="305" r:id="rId12"/>
    <p:sldId id="299" r:id="rId13"/>
    <p:sldId id="291" r:id="rId14"/>
    <p:sldId id="293" r:id="rId15"/>
    <p:sldId id="311" r:id="rId16"/>
    <p:sldId id="294" r:id="rId17"/>
    <p:sldId id="314" r:id="rId18"/>
    <p:sldId id="303" r:id="rId19"/>
    <p:sldId id="310" r:id="rId20"/>
    <p:sldId id="315" r:id="rId21"/>
    <p:sldId id="312" r:id="rId22"/>
    <p:sldId id="313" r:id="rId23"/>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8D2163-C8AB-44AF-BEFA-B4F6D4A3BC21}">
          <p14:sldIdLst>
            <p14:sldId id="256"/>
          </p14:sldIdLst>
        </p14:section>
        <p14:section name="Background" id="{04112988-105C-4504-9159-292D34DA4FEA}">
          <p14:sldIdLst>
            <p14:sldId id="300"/>
            <p14:sldId id="309"/>
          </p14:sldIdLst>
        </p14:section>
        <p14:section name="Ontology Design" id="{55478097-E68E-4C5E-BAC3-FCF4076DCB02}">
          <p14:sldIdLst>
            <p14:sldId id="308"/>
            <p14:sldId id="295"/>
            <p14:sldId id="289"/>
            <p14:sldId id="290"/>
          </p14:sldIdLst>
        </p14:section>
        <p14:section name="Validation" id="{3C38CDEE-064D-41D2-9FCA-A55F010BD287}">
          <p14:sldIdLst>
            <p14:sldId id="292"/>
            <p14:sldId id="297"/>
            <p14:sldId id="296"/>
            <p14:sldId id="305"/>
            <p14:sldId id="299"/>
            <p14:sldId id="291"/>
            <p14:sldId id="293"/>
            <p14:sldId id="311"/>
            <p14:sldId id="294"/>
            <p14:sldId id="314"/>
            <p14:sldId id="303"/>
            <p14:sldId id="310"/>
            <p14:sldId id="315"/>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040C0"/>
    <a:srgbClr val="00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1" autoAdjust="0"/>
    <p:restoredTop sz="82080" autoAdjust="0"/>
  </p:normalViewPr>
  <p:slideViewPr>
    <p:cSldViewPr snapToGrid="0">
      <p:cViewPr varScale="1">
        <p:scale>
          <a:sx n="79" d="100"/>
          <a:sy n="79" d="100"/>
        </p:scale>
        <p:origin x="216" y="5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EDA69-7BCB-464F-9590-5DB219898DB8}" type="datetimeFigureOut">
              <a:rPr lang="en-BE" smtClean="0"/>
              <a:t>27/05/2024</a:t>
            </a:fld>
            <a:endParaRPr lang="en-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6C7F2-2B59-4F25-B5D1-FF2F46570603}" type="slidenum">
              <a:rPr lang="en-BE" smtClean="0"/>
              <a:t>‹#›</a:t>
            </a:fld>
            <a:endParaRPr lang="en-BE"/>
          </a:p>
        </p:txBody>
      </p:sp>
    </p:spTree>
    <p:extLst>
      <p:ext uri="{BB962C8B-B14F-4D97-AF65-F5344CB8AC3E}">
        <p14:creationId xmlns:p14="http://schemas.microsoft.com/office/powerpoint/2010/main" val="158989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a:t>
            </a:fld>
            <a:endParaRPr lang="en-BE"/>
          </a:p>
        </p:txBody>
      </p:sp>
    </p:spTree>
    <p:extLst>
      <p:ext uri="{BB962C8B-B14F-4D97-AF65-F5344CB8AC3E}">
        <p14:creationId xmlns:p14="http://schemas.microsoft.com/office/powerpoint/2010/main" val="85819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Imagine if we have an AR application that detects an </a:t>
            </a:r>
            <a:r>
              <a:rPr lang="en-US" dirty="0" err="1"/>
              <a:t>ArUco</a:t>
            </a:r>
            <a:r>
              <a:rPr lang="en-US" dirty="0"/>
              <a:t> marker with identifier 19. We want</a:t>
            </a:r>
            <a:br>
              <a:rPr lang="en-US" dirty="0"/>
            </a:br>
            <a:r>
              <a:rPr lang="en-US" dirty="0"/>
              <a:t>to use the </a:t>
            </a:r>
            <a:r>
              <a:rPr lang="en-US" dirty="0" err="1"/>
              <a:t>FidMark</a:t>
            </a:r>
            <a:r>
              <a:rPr lang="en-US" dirty="0"/>
              <a:t> ontology to find contextual information about this marker, mainly</a:t>
            </a:r>
            <a:br>
              <a:rPr lang="en-US" dirty="0"/>
            </a:br>
            <a:r>
              <a:rPr lang="en-US" dirty="0"/>
              <a:t>its absolute position and orientation in our environment. A simple SPARQL query as shown here</a:t>
            </a:r>
            <a:br>
              <a:rPr lang="en-US" dirty="0"/>
            </a:br>
            <a:r>
              <a:rPr lang="en-US" dirty="0"/>
              <a:t>would enable us to find all instances of an </a:t>
            </a:r>
            <a:r>
              <a:rPr lang="en-US" dirty="0" err="1"/>
              <a:t>ArUco</a:t>
            </a:r>
            <a:r>
              <a:rPr lang="en-US" dirty="0"/>
              <a:t> marker or variations of an </a:t>
            </a:r>
            <a:r>
              <a:rPr lang="en-US" dirty="0" err="1"/>
              <a:t>ArUco</a:t>
            </a:r>
            <a:r>
              <a:rPr lang="en-US" dirty="0"/>
              <a:t> marker with identifier 19,</a:t>
            </a:r>
          </a:p>
          <a:p>
            <a:r>
              <a:rPr lang="en-US" dirty="0"/>
              <a:t>and get its position and orientation.</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10</a:t>
            </a:fld>
            <a:endParaRPr lang="en-BE"/>
          </a:p>
        </p:txBody>
      </p:sp>
    </p:spTree>
    <p:extLst>
      <p:ext uri="{BB962C8B-B14F-4D97-AF65-F5344CB8AC3E}">
        <p14:creationId xmlns:p14="http://schemas.microsoft.com/office/powerpoint/2010/main" val="58125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Assuming we have an AR application that detects a QR code with certain data, we may</a:t>
            </a:r>
            <a:br>
              <a:rPr lang="en-US" dirty="0"/>
            </a:br>
            <a:r>
              <a:rPr lang="en-US" dirty="0"/>
              <a:t>want to investigate if this QR code is used in our AR application to perform relative positioning.</a:t>
            </a:r>
          </a:p>
          <a:p>
            <a:r>
              <a:rPr lang="en-US" dirty="0"/>
              <a:t>In such a scenario we could easily define the marker and query any object placed relative to this marker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11</a:t>
            </a:fld>
            <a:endParaRPr lang="en-BE"/>
          </a:p>
        </p:txBody>
      </p:sp>
    </p:spTree>
    <p:extLst>
      <p:ext uri="{BB962C8B-B14F-4D97-AF65-F5344CB8AC3E}">
        <p14:creationId xmlns:p14="http://schemas.microsoft.com/office/powerpoint/2010/main" val="1707031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can also be used as a knowledgebase to determine which type of marker to use.</a:t>
            </a:r>
            <a:br>
              <a:rPr lang="en-US" dirty="0"/>
            </a:br>
            <a:r>
              <a:rPr lang="en-US" dirty="0"/>
              <a:t>Let’s assume we want to use a </a:t>
            </a:r>
            <a:r>
              <a:rPr lang="en-US" dirty="0" err="1"/>
              <a:t>TopoTag</a:t>
            </a:r>
            <a:r>
              <a:rPr lang="en-US" dirty="0"/>
              <a:t> to describe an environment. We know we need at least 150</a:t>
            </a:r>
          </a:p>
          <a:p>
            <a:r>
              <a:rPr lang="en-US" dirty="0"/>
              <a:t>markers to cover all areas in our building. We can use a query as shown here to determine which</a:t>
            </a:r>
            <a:br>
              <a:rPr lang="en-US" dirty="0"/>
            </a:br>
            <a:r>
              <a:rPr lang="en-US" dirty="0"/>
              <a:t>existing or known dictionary can be used for </a:t>
            </a:r>
            <a:r>
              <a:rPr lang="en-US" dirty="0" err="1"/>
              <a:t>TopoTag</a:t>
            </a:r>
            <a:r>
              <a:rPr lang="en-US" dirty="0"/>
              <a: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12</a:t>
            </a:fld>
            <a:endParaRPr lang="en-BE"/>
          </a:p>
        </p:txBody>
      </p:sp>
    </p:spTree>
    <p:extLst>
      <p:ext uri="{BB962C8B-B14F-4D97-AF65-F5344CB8AC3E}">
        <p14:creationId xmlns:p14="http://schemas.microsoft.com/office/powerpoint/2010/main" val="1387745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13</a:t>
            </a:fld>
            <a:endParaRPr lang="en-BE"/>
          </a:p>
        </p:txBody>
      </p:sp>
    </p:spTree>
    <p:extLst>
      <p:ext uri="{BB962C8B-B14F-4D97-AF65-F5344CB8AC3E}">
        <p14:creationId xmlns:p14="http://schemas.microsoft.com/office/powerpoint/2010/main" val="128412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conclude, in this paper we presented our Fiducial Marker ontology. We focus on Augmented Reality applications</a:t>
            </a:r>
          </a:p>
          <a:p>
            <a:r>
              <a:rPr lang="en-US" dirty="0"/>
              <a:t>or other computer vision algorithms that perform pose estimation.</a:t>
            </a:r>
          </a:p>
          <a:p>
            <a:endParaRPr lang="en-US" dirty="0"/>
          </a:p>
          <a:p>
            <a:r>
              <a:rPr lang="en-US" dirty="0"/>
              <a:t>Our ontology is extensible with support for future marker types. We already ensured there is a clear division</a:t>
            </a:r>
            <a:br>
              <a:rPr lang="en-US" dirty="0"/>
            </a:br>
            <a:r>
              <a:rPr lang="en-US" dirty="0"/>
              <a:t>between different marker types. In addition markers can extend </a:t>
            </a:r>
            <a:r>
              <a:rPr lang="en-US" dirty="0" err="1"/>
              <a:t>ea</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14</a:t>
            </a:fld>
            <a:endParaRPr lang="en-BE"/>
          </a:p>
        </p:txBody>
      </p:sp>
    </p:spTree>
    <p:extLst>
      <p:ext uri="{BB962C8B-B14F-4D97-AF65-F5344CB8AC3E}">
        <p14:creationId xmlns:p14="http://schemas.microsoft.com/office/powerpoint/2010/main" val="1368479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15</a:t>
            </a:fld>
            <a:endParaRPr lang="en-BE"/>
          </a:p>
        </p:txBody>
      </p:sp>
    </p:spTree>
    <p:extLst>
      <p:ext uri="{BB962C8B-B14F-4D97-AF65-F5344CB8AC3E}">
        <p14:creationId xmlns:p14="http://schemas.microsoft.com/office/powerpoint/2010/main" val="221053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came up with 7 design goals that we wish to accomplish with the final design. Each goal stems from the central goal of trying to create</a:t>
            </a:r>
          </a:p>
          <a:p>
            <a:r>
              <a:rPr lang="en-US" dirty="0"/>
              <a:t>Interoperable augmented reality applications that can work together with &amp; relative to the same</a:t>
            </a:r>
            <a:br>
              <a:rPr lang="en-US" dirty="0"/>
            </a:br>
            <a:r>
              <a:rPr lang="en-US" dirty="0"/>
              <a:t>fiducial markers. </a:t>
            </a:r>
          </a:p>
          <a:p>
            <a:endParaRPr lang="en-US" dirty="0"/>
          </a:p>
          <a:p>
            <a:r>
              <a:rPr lang="en-US" dirty="0"/>
              <a:t>In order to accomplish this central goal; we should be able to use our ontology to retrieve</a:t>
            </a:r>
            <a:br>
              <a:rPr lang="en-US" dirty="0"/>
            </a:br>
            <a:r>
              <a:rPr lang="en-US" dirty="0"/>
              <a:t>a list of supported markers. A lot of the fiducial markers that exist are variants on one and the other.</a:t>
            </a:r>
            <a:br>
              <a:rPr lang="en-US" dirty="0"/>
            </a:br>
            <a:r>
              <a:rPr lang="en-US" dirty="0"/>
              <a:t>Our AR application should be able to get an overview of all commonly used markers so AR applications</a:t>
            </a:r>
          </a:p>
          <a:p>
            <a:r>
              <a:rPr lang="en-US" dirty="0"/>
              <a:t>known which are supported by the computer vision algorithms within this application.</a:t>
            </a:r>
          </a:p>
          <a:p>
            <a:endParaRPr lang="en-US" dirty="0"/>
          </a:p>
          <a:p>
            <a:r>
              <a:rPr lang="en-US" dirty="0"/>
              <a:t>Our 2</a:t>
            </a:r>
            <a:r>
              <a:rPr lang="en-US" baseline="30000" dirty="0"/>
              <a:t>nd</a:t>
            </a:r>
            <a:r>
              <a:rPr lang="en-US" dirty="0"/>
              <a:t> design goal is to be able to retrieve markers using identifiable information; which includes</a:t>
            </a:r>
            <a:br>
              <a:rPr lang="en-US" dirty="0"/>
            </a:br>
            <a:r>
              <a:rPr lang="en-US" dirty="0"/>
              <a:t>the type of marker; the identifier or encoded data of a marker if present and optionally a dictionary</a:t>
            </a:r>
            <a:br>
              <a:rPr lang="en-US" dirty="0"/>
            </a:br>
            <a:r>
              <a:rPr lang="en-US" dirty="0"/>
              <a:t>used to map the topology of the marker to an identifier.</a:t>
            </a:r>
          </a:p>
          <a:p>
            <a:endParaRPr lang="en-US" dirty="0"/>
          </a:p>
          <a:p>
            <a:r>
              <a:rPr lang="en-US" dirty="0"/>
              <a:t>As already mentioned in design goal 1, different marker types can have different variations depending on the</a:t>
            </a:r>
            <a:br>
              <a:rPr lang="en-US" dirty="0"/>
            </a:br>
            <a:r>
              <a:rPr lang="en-US" dirty="0"/>
              <a:t>dictionary or symbology that is used. </a:t>
            </a:r>
            <a:r>
              <a:rPr lang="en-US" dirty="0" err="1"/>
              <a:t>FidMark</a:t>
            </a:r>
            <a:r>
              <a:rPr lang="en-US" dirty="0"/>
              <a:t> should be </a:t>
            </a:r>
            <a:r>
              <a:rPr lang="en-US" dirty="0" err="1"/>
              <a:t>scaleable</a:t>
            </a:r>
            <a:r>
              <a:rPr lang="en-US" dirty="0"/>
              <a:t> enough to define your own dictionaries.</a:t>
            </a:r>
          </a:p>
          <a:p>
            <a:r>
              <a:rPr lang="en-US" dirty="0"/>
              <a:t>A general description of a dictionary is a way to encode the visual information in order to uniquely identify a range of </a:t>
            </a:r>
          </a:p>
          <a:p>
            <a:r>
              <a:rPr lang="en-US" dirty="0"/>
              <a:t>markers. Fiducial markers play around with these dictionaries to introduce error correction or visibility at larger</a:t>
            </a:r>
            <a:br>
              <a:rPr lang="en-US" dirty="0"/>
            </a:br>
            <a:r>
              <a:rPr lang="en-US" dirty="0"/>
              <a:t>distances.</a:t>
            </a:r>
          </a:p>
          <a:p>
            <a:endParaRPr lang="en-US" dirty="0"/>
          </a:p>
          <a:p>
            <a:r>
              <a:rPr lang="en-US" dirty="0"/>
              <a:t>Another thing we want to accomplish was the facilitation of pose estimation. Different frameworks handle markers in a different</a:t>
            </a:r>
            <a:br>
              <a:rPr lang="en-US" dirty="0"/>
            </a:br>
            <a:r>
              <a:rPr lang="en-US" dirty="0"/>
              <a:t>way. For example one pose estimation algorithm may put the center of origin in the center of the detected marker while</a:t>
            </a:r>
            <a:br>
              <a:rPr lang="en-US" dirty="0"/>
            </a:br>
            <a:r>
              <a:rPr lang="en-US" dirty="0"/>
              <a:t>another puts it at one of the corners. With our aim for interoperability, this should be clearly defined.</a:t>
            </a:r>
          </a:p>
          <a:p>
            <a:endParaRPr lang="en-US" dirty="0"/>
          </a:p>
          <a:p>
            <a:r>
              <a:rPr lang="en-US" dirty="0"/>
              <a:t>Design goal 5 and 6 are a bit similar. We want to enable relative positioning of objects to markers in some way;</a:t>
            </a:r>
            <a:br>
              <a:rPr lang="en-US" dirty="0"/>
            </a:br>
            <a:r>
              <a:rPr lang="en-US" dirty="0"/>
              <a:t>the ideal solution this case would be to treat the markers as their own reference frame but </a:t>
            </a:r>
            <a:r>
              <a:rPr lang="en-US" dirty="0" err="1"/>
              <a:t>thi</a:t>
            </a:r>
            <a:r>
              <a:rPr lang="en-US" dirty="0"/>
              <a:t>.</a:t>
            </a:r>
          </a:p>
          <a:p>
            <a:endParaRPr lang="en-US" dirty="0"/>
          </a:p>
          <a:p>
            <a:r>
              <a:rPr lang="en-US" dirty="0"/>
              <a:t>Finally, our last design goal slightly overlaps some of the previous design goals in a sense that we want to ensure</a:t>
            </a:r>
            <a:br>
              <a:rPr lang="en-US" dirty="0"/>
            </a:br>
            <a:r>
              <a:rPr lang="en-US" dirty="0"/>
              <a:t>the easy integration of fiducial markers in CV frameworks. Our ontology should be able to describe the fiducial markers in an unambiguous way while still allowing developers to select the appropriate algorithms that are available to them to detect</a:t>
            </a:r>
            <a:br>
              <a:rPr lang="en-US" dirty="0"/>
            </a:br>
            <a:r>
              <a:rPr lang="en-US" dirty="0"/>
              <a:t>these markers. In a way, this last design goal ensures that we do not forget for what use case we are designing this ontology for.</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16</a:t>
            </a:fld>
            <a:endParaRPr lang="en-BE"/>
          </a:p>
        </p:txBody>
      </p:sp>
    </p:spTree>
    <p:extLst>
      <p:ext uri="{BB962C8B-B14F-4D97-AF65-F5344CB8AC3E}">
        <p14:creationId xmlns:p14="http://schemas.microsoft.com/office/powerpoint/2010/main" val="4011091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17</a:t>
            </a:fld>
            <a:endParaRPr lang="en-BE"/>
          </a:p>
        </p:txBody>
      </p:sp>
    </p:spTree>
    <p:extLst>
      <p:ext uri="{BB962C8B-B14F-4D97-AF65-F5344CB8AC3E}">
        <p14:creationId xmlns:p14="http://schemas.microsoft.com/office/powerpoint/2010/main" val="122958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If we briefly delve a bit into pose estimation – we have a simple example of related work</a:t>
            </a:r>
            <a:br>
              <a:rPr lang="en-US" dirty="0"/>
            </a:br>
            <a:r>
              <a:rPr lang="en-US" dirty="0"/>
              <a:t>where a robot determines its position based on a marker with a known position</a:t>
            </a:r>
            <a:br>
              <a:rPr lang="en-US" dirty="0"/>
            </a:br>
            <a:r>
              <a:rPr lang="en-US" dirty="0"/>
              <a:t>within the environment. </a:t>
            </a:r>
          </a:p>
          <a:p>
            <a:endParaRPr lang="en-US" dirty="0"/>
          </a:p>
          <a:p>
            <a:r>
              <a:rPr lang="en-US" dirty="0"/>
              <a:t>However, it should be noted that the pose estimation can also be reversed with markers</a:t>
            </a:r>
            <a:br>
              <a:rPr lang="en-US" dirty="0"/>
            </a:br>
            <a:r>
              <a:rPr lang="en-US" dirty="0"/>
              <a:t>placed on a moveable object that is tracked by stationary cameras.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18</a:t>
            </a:fld>
            <a:endParaRPr lang="en-BE"/>
          </a:p>
        </p:txBody>
      </p:sp>
    </p:spTree>
    <p:extLst>
      <p:ext uri="{BB962C8B-B14F-4D97-AF65-F5344CB8AC3E}">
        <p14:creationId xmlns:p14="http://schemas.microsoft.com/office/powerpoint/2010/main" val="4193744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19</a:t>
            </a:fld>
            <a:endParaRPr lang="en-BE"/>
          </a:p>
        </p:txBody>
      </p:sp>
    </p:spTree>
    <p:extLst>
      <p:ext uri="{BB962C8B-B14F-4D97-AF65-F5344CB8AC3E}">
        <p14:creationId xmlns:p14="http://schemas.microsoft.com/office/powerpoint/2010/main" val="127538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start off with some background, a fiducial marker is visual marker or set of features that can be detected</a:t>
            </a:r>
          </a:p>
          <a:p>
            <a:r>
              <a:rPr lang="en-US" dirty="0"/>
              <a:t>by a computer vision algorithm. When these fiducial markers have a known dimension, they can be used</a:t>
            </a:r>
          </a:p>
          <a:p>
            <a:r>
              <a:rPr lang="en-US" dirty="0"/>
              <a:t>as landmarks or anchors to position objects relative to these markers.</a:t>
            </a:r>
          </a:p>
          <a:p>
            <a:endParaRPr lang="en-US" dirty="0"/>
          </a:p>
          <a:p>
            <a:r>
              <a:rPr lang="en-US" dirty="0"/>
              <a:t>For augmented reality use cases, there are a large number of different</a:t>
            </a:r>
            <a:br>
              <a:rPr lang="en-US" dirty="0"/>
            </a:br>
            <a:r>
              <a:rPr lang="en-US" dirty="0"/>
              <a:t>fiducial markers, each with their pros and cons in different environmental conditions. In augmented reality these</a:t>
            </a:r>
          </a:p>
          <a:p>
            <a:r>
              <a:rPr lang="en-US" dirty="0"/>
              <a:t>markers find its use to perform pose estimation, which allows us to position virtual objects relative to these markers</a:t>
            </a:r>
            <a:br>
              <a:rPr lang="en-US" dirty="0"/>
            </a:br>
            <a:r>
              <a:rPr lang="en-US" dirty="0"/>
              <a:t>in three dimensions. Pose estimation also enables us to position ourselves, or more specifically the camera relative to one of these markers;</a:t>
            </a:r>
            <a:br>
              <a:rPr lang="en-US" dirty="0"/>
            </a:br>
            <a:r>
              <a:rPr lang="en-US" dirty="0"/>
              <a:t>which other that placing virtual objects relative to these markers also enables us to use them to determine our position.</a:t>
            </a:r>
          </a:p>
          <a:p>
            <a:endParaRPr lang="en-US" dirty="0"/>
          </a:p>
          <a:p>
            <a:r>
              <a:rPr lang="en-US" dirty="0"/>
              <a:t>The main issue with fiducial markers is that you need to know of their existence before</a:t>
            </a:r>
            <a:br>
              <a:rPr lang="en-US" dirty="0"/>
            </a:br>
            <a:r>
              <a:rPr lang="en-US" dirty="0"/>
              <a:t>being able to detect them, which requires a knowledgebase where we can learn this information. </a:t>
            </a:r>
          </a:p>
          <a:p>
            <a:r>
              <a:rPr lang="en-US" dirty="0"/>
              <a:t>Since there are no </a:t>
            </a:r>
            <a:r>
              <a:rPr lang="en-US" dirty="0" err="1"/>
              <a:t>standardisations</a:t>
            </a:r>
            <a:r>
              <a:rPr lang="en-US" dirty="0"/>
              <a:t> of what markers to use, this becomes challenging when wanting to develop</a:t>
            </a:r>
            <a:br>
              <a:rPr lang="en-US" dirty="0"/>
            </a:br>
            <a:r>
              <a:rPr lang="en-US" dirty="0"/>
              <a:t>interoperable AR application that can work together on the same data; or in this case the same AR environment.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a:t>
            </a:fld>
            <a:endParaRPr lang="en-BE"/>
          </a:p>
        </p:txBody>
      </p:sp>
    </p:spTree>
    <p:extLst>
      <p:ext uri="{BB962C8B-B14F-4D97-AF65-F5344CB8AC3E}">
        <p14:creationId xmlns:p14="http://schemas.microsoft.com/office/powerpoint/2010/main" val="4005333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20</a:t>
            </a:fld>
            <a:endParaRPr lang="en-BE"/>
          </a:p>
        </p:txBody>
      </p:sp>
    </p:spTree>
    <p:extLst>
      <p:ext uri="{BB962C8B-B14F-4D97-AF65-F5344CB8AC3E}">
        <p14:creationId xmlns:p14="http://schemas.microsoft.com/office/powerpoint/2010/main" val="4243159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21</a:t>
            </a:fld>
            <a:endParaRPr lang="en-BE"/>
          </a:p>
        </p:txBody>
      </p:sp>
    </p:spTree>
    <p:extLst>
      <p:ext uri="{BB962C8B-B14F-4D97-AF65-F5344CB8AC3E}">
        <p14:creationId xmlns:p14="http://schemas.microsoft.com/office/powerpoint/2010/main" val="896286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22</a:t>
            </a:fld>
            <a:endParaRPr lang="en-BE"/>
          </a:p>
        </p:txBody>
      </p:sp>
    </p:spTree>
    <p:extLst>
      <p:ext uri="{BB962C8B-B14F-4D97-AF65-F5344CB8AC3E}">
        <p14:creationId xmlns:p14="http://schemas.microsoft.com/office/powerpoint/2010/main" val="39037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creation</a:t>
            </a:r>
            <a:r>
              <a:rPr lang="nl-NL" dirty="0"/>
              <a:t> of </a:t>
            </a:r>
            <a:r>
              <a:rPr lang="nl-NL" dirty="0" err="1"/>
              <a:t>interoperable</a:t>
            </a:r>
            <a:r>
              <a:rPr lang="nl-NL" dirty="0"/>
              <a:t> AR </a:t>
            </a:r>
            <a:r>
              <a:rPr lang="nl-NL" dirty="0" err="1"/>
              <a:t>applications</a:t>
            </a:r>
            <a:r>
              <a:rPr lang="nl-NL" dirty="0"/>
              <a:t> has </a:t>
            </a:r>
            <a:r>
              <a:rPr lang="nl-NL" dirty="0" err="1"/>
              <a:t>many</a:t>
            </a:r>
            <a:r>
              <a:rPr lang="nl-NL" dirty="0"/>
              <a:t> different </a:t>
            </a:r>
            <a:r>
              <a:rPr lang="nl-NL" dirty="0" err="1"/>
              <a:t>challenges</a:t>
            </a:r>
            <a:r>
              <a:rPr lang="nl-NL" dirty="0"/>
              <a:t>, but </a:t>
            </a:r>
            <a:r>
              <a:rPr lang="nl-NL" dirty="0" err="1"/>
              <a:t>one</a:t>
            </a:r>
            <a:r>
              <a:rPr lang="nl-NL" dirty="0"/>
              <a:t> of </a:t>
            </a:r>
            <a:r>
              <a:rPr lang="nl-NL" dirty="0" err="1"/>
              <a:t>the</a:t>
            </a:r>
            <a:r>
              <a:rPr lang="nl-NL" dirty="0"/>
              <a:t> </a:t>
            </a:r>
            <a:r>
              <a:rPr lang="nl-NL" dirty="0" err="1"/>
              <a:t>key</a:t>
            </a:r>
            <a:r>
              <a:rPr lang="nl-NL" dirty="0"/>
              <a:t> </a:t>
            </a:r>
            <a:r>
              <a:rPr lang="nl-NL" dirty="0" err="1"/>
              <a:t>challenges</a:t>
            </a:r>
            <a:endParaRPr lang="nl-NL" dirty="0"/>
          </a:p>
          <a:p>
            <a:r>
              <a:rPr lang="nl-NL" dirty="0"/>
              <a:t>is </a:t>
            </a:r>
            <a:r>
              <a:rPr lang="nl-NL" dirty="0" err="1"/>
              <a:t>that</a:t>
            </a:r>
            <a:r>
              <a:rPr lang="nl-NL" dirty="0"/>
              <a:t> </a:t>
            </a:r>
            <a:r>
              <a:rPr lang="nl-NL" dirty="0" err="1"/>
              <a:t>there</a:t>
            </a:r>
            <a:r>
              <a:rPr lang="nl-NL" dirty="0"/>
              <a:t> </a:t>
            </a:r>
            <a:r>
              <a:rPr lang="nl-NL" dirty="0" err="1"/>
              <a:t>needs</a:t>
            </a:r>
            <a:r>
              <a:rPr lang="nl-NL" dirty="0"/>
              <a:t> </a:t>
            </a:r>
            <a:r>
              <a:rPr lang="nl-NL" dirty="0" err="1"/>
              <a:t>to</a:t>
            </a:r>
            <a:r>
              <a:rPr lang="nl-NL" dirty="0"/>
              <a:t> </a:t>
            </a:r>
            <a:r>
              <a:rPr lang="nl-NL" dirty="0" err="1"/>
              <a:t>be</a:t>
            </a:r>
            <a:r>
              <a:rPr lang="nl-NL" dirty="0"/>
              <a:t> a common frame of </a:t>
            </a:r>
            <a:r>
              <a:rPr lang="nl-NL" dirty="0" err="1"/>
              <a:t>reference</a:t>
            </a:r>
            <a:r>
              <a:rPr lang="nl-NL" dirty="0"/>
              <a:t> </a:t>
            </a:r>
            <a:r>
              <a:rPr lang="nl-NL" dirty="0" err="1"/>
              <a:t>between</a:t>
            </a:r>
            <a:r>
              <a:rPr lang="nl-NL" dirty="0"/>
              <a:t> multiple </a:t>
            </a:r>
            <a:r>
              <a:rPr lang="nl-NL" dirty="0" err="1"/>
              <a:t>applications</a:t>
            </a:r>
            <a:r>
              <a:rPr lang="nl-NL" dirty="0"/>
              <a:t>, AR </a:t>
            </a:r>
            <a:r>
              <a:rPr lang="nl-NL" dirty="0" err="1"/>
              <a:t>devices</a:t>
            </a:r>
            <a:r>
              <a:rPr lang="nl-NL" dirty="0"/>
              <a:t> </a:t>
            </a:r>
            <a:r>
              <a:rPr lang="nl-NL" dirty="0" err="1"/>
              <a:t>and</a:t>
            </a:r>
            <a:r>
              <a:rPr lang="nl-NL" dirty="0"/>
              <a:t> users.</a:t>
            </a:r>
          </a:p>
          <a:p>
            <a:r>
              <a:rPr lang="nl-NL" dirty="0" err="1"/>
              <a:t>With</a:t>
            </a:r>
            <a:r>
              <a:rPr lang="nl-NL" dirty="0"/>
              <a:t> </a:t>
            </a:r>
            <a:r>
              <a:rPr lang="nl-NL" dirty="0" err="1"/>
              <a:t>FidMark</a:t>
            </a:r>
            <a:r>
              <a:rPr lang="nl-NL" dirty="0"/>
              <a:t>, </a:t>
            </a:r>
            <a:r>
              <a:rPr lang="nl-NL" dirty="0" err="1"/>
              <a:t>the</a:t>
            </a:r>
            <a:r>
              <a:rPr lang="nl-NL" dirty="0"/>
              <a:t> goal is </a:t>
            </a:r>
            <a:r>
              <a:rPr lang="nl-NL" dirty="0" err="1"/>
              <a:t>to</a:t>
            </a:r>
            <a:r>
              <a:rPr lang="nl-NL" dirty="0"/>
              <a:t> </a:t>
            </a:r>
            <a:r>
              <a:rPr lang="nl-NL" dirty="0" err="1"/>
              <a:t>solve</a:t>
            </a:r>
            <a:r>
              <a:rPr lang="nl-NL" dirty="0"/>
              <a:t> </a:t>
            </a:r>
            <a:r>
              <a:rPr lang="nl-NL" dirty="0" err="1"/>
              <a:t>this</a:t>
            </a:r>
            <a:r>
              <a:rPr lang="nl-NL" dirty="0"/>
              <a:t> common </a:t>
            </a:r>
            <a:r>
              <a:rPr lang="nl-NL" dirty="0" err="1"/>
              <a:t>reference</a:t>
            </a:r>
            <a:r>
              <a:rPr lang="nl-NL" dirty="0"/>
              <a:t> frame </a:t>
            </a:r>
            <a:r>
              <a:rPr lang="nl-NL" dirty="0" err="1"/>
              <a:t>for</a:t>
            </a:r>
            <a:r>
              <a:rPr lang="nl-NL" dirty="0"/>
              <a:t> </a:t>
            </a:r>
            <a:r>
              <a:rPr lang="nl-NL" dirty="0" err="1"/>
              <a:t>use</a:t>
            </a:r>
            <a:r>
              <a:rPr lang="nl-NL" dirty="0"/>
              <a:t> cases </a:t>
            </a:r>
            <a:r>
              <a:rPr lang="nl-NL" dirty="0" err="1"/>
              <a:t>which</a:t>
            </a:r>
            <a:r>
              <a:rPr lang="nl-NL" dirty="0"/>
              <a:t> make </a:t>
            </a:r>
            <a:r>
              <a:rPr lang="nl-NL" dirty="0" err="1"/>
              <a:t>use</a:t>
            </a:r>
            <a:r>
              <a:rPr lang="nl-NL" dirty="0"/>
              <a:t> of </a:t>
            </a:r>
            <a:r>
              <a:rPr lang="nl-NL" dirty="0" err="1"/>
              <a:t>fiducial</a:t>
            </a:r>
            <a:r>
              <a:rPr lang="nl-NL" dirty="0"/>
              <a:t>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3</a:t>
            </a:fld>
            <a:endParaRPr lang="en-BE"/>
          </a:p>
        </p:txBody>
      </p:sp>
    </p:spTree>
    <p:extLst>
      <p:ext uri="{BB962C8B-B14F-4D97-AF65-F5344CB8AC3E}">
        <p14:creationId xmlns:p14="http://schemas.microsoft.com/office/powerpoint/2010/main" val="15442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Out methodology approach </a:t>
            </a:r>
            <a:r>
              <a:rPr lang="en-US" dirty="0" err="1"/>
              <a:t>consistsed</a:t>
            </a:r>
            <a:r>
              <a:rPr lang="en-US" dirty="0"/>
              <a:t> of first identifying if any existing ontologies would enable us to describe fiducial markers in some extent.</a:t>
            </a:r>
          </a:p>
          <a:p>
            <a:r>
              <a:rPr lang="en-US" dirty="0"/>
              <a:t>There are vocabularies that contain terminologies like barcodes and even basic descriptors for fiducial markers used in medical sciences. But none of the ontologies</a:t>
            </a:r>
            <a:br>
              <a:rPr lang="en-US" dirty="0"/>
            </a:br>
            <a:r>
              <a:rPr lang="en-US" dirty="0"/>
              <a:t>we have found sufficed to describe a wide range of fiducial markers that could bring us closer towards interoperability of </a:t>
            </a:r>
            <a:r>
              <a:rPr lang="en-US" dirty="0" err="1"/>
              <a:t>ar</a:t>
            </a:r>
            <a:r>
              <a:rPr lang="en-US" dirty="0"/>
              <a:t> applications.</a:t>
            </a:r>
          </a:p>
          <a:p>
            <a:endParaRPr lang="en-US" dirty="0"/>
          </a:p>
          <a:p>
            <a:r>
              <a:rPr lang="en-US" dirty="0"/>
              <a:t>We continued with the identification of frameworks such as OpenCV or specialized frameworks designed to detect fiducial markers</a:t>
            </a:r>
            <a:br>
              <a:rPr lang="en-US" dirty="0"/>
            </a:br>
            <a:r>
              <a:rPr lang="en-US" dirty="0"/>
              <a:t>of academic research and used the terminologies within these frameworks to decide on the terminologies within our ontology. We also investigated</a:t>
            </a:r>
            <a:br>
              <a:rPr lang="en-US" dirty="0"/>
            </a:br>
            <a:r>
              <a:rPr lang="en-US" dirty="0"/>
              <a:t>the commonly used marker types along with their properties.</a:t>
            </a:r>
          </a:p>
          <a:p>
            <a:endParaRPr lang="en-US" dirty="0"/>
          </a:p>
          <a:p>
            <a:r>
              <a:rPr lang="en-US" dirty="0"/>
              <a:t>Next, and probably the most important, we created a set of design goals that we will discuss in a moment, which</a:t>
            </a:r>
          </a:p>
          <a:p>
            <a:r>
              <a:rPr lang="en-US" dirty="0"/>
              <a:t>Helped us scope the </a:t>
            </a:r>
            <a:r>
              <a:rPr lang="en-US" dirty="0" err="1"/>
              <a:t>fidmark</a:t>
            </a:r>
            <a:r>
              <a:rPr lang="en-US" dirty="0"/>
              <a:t> ontology to AR applications. </a:t>
            </a:r>
          </a:p>
          <a:p>
            <a:endParaRPr lang="en-US" dirty="0"/>
          </a:p>
          <a:p>
            <a:r>
              <a:rPr lang="en-US" dirty="0"/>
              <a:t>We eventually continued with the design of the ontology and validated the ontology using SPARQL queries for each of our design goals</a:t>
            </a:r>
            <a:br>
              <a:rPr lang="en-US" dirty="0"/>
            </a:br>
            <a:r>
              <a:rPr lang="en-US" dirty="0"/>
              <a:t>and a final integration test with a web-based demonstrator that we will showcase at the end of the presentation.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4</a:t>
            </a:fld>
            <a:endParaRPr lang="en-BE"/>
          </a:p>
        </p:txBody>
      </p:sp>
    </p:spTree>
    <p:extLst>
      <p:ext uri="{BB962C8B-B14F-4D97-AF65-F5344CB8AC3E}">
        <p14:creationId xmlns:p14="http://schemas.microsoft.com/office/powerpoint/2010/main" val="228658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dirty="0"/>
              <a:t>Our ontology is built on top of POSO, which a generic Positioning System Ontology introduced at ISWC 2022.</a:t>
            </a:r>
          </a:p>
          <a:p>
            <a:r>
              <a:rPr lang="en-US" dirty="0"/>
              <a:t>POSO on itself is built on top of Systems observations Sensors and Actuators ontology.</a:t>
            </a:r>
          </a:p>
          <a:p>
            <a:endParaRPr lang="en-US" dirty="0"/>
          </a:p>
          <a:p>
            <a:r>
              <a:rPr lang="en-US" dirty="0"/>
              <a:t>POSO already handles the positioning of objects and the description of “positioning techniques”</a:t>
            </a:r>
            <a:br>
              <a:rPr lang="en-US" dirty="0"/>
            </a:br>
            <a:r>
              <a:rPr lang="en-US" dirty="0"/>
              <a:t>as procedures that are performed on data.</a:t>
            </a:r>
          </a:p>
          <a:p>
            <a:endParaRPr lang="en-US" dirty="0"/>
          </a:p>
          <a:p>
            <a:r>
              <a:rPr lang="en-US" dirty="0" err="1"/>
              <a:t>Fidmark</a:t>
            </a:r>
            <a:r>
              <a:rPr lang="en-US" dirty="0"/>
              <a:t> uses POSO as a core ontology to describe different markers, their dictionaries and identification</a:t>
            </a:r>
          </a:p>
          <a:p>
            <a:r>
              <a:rPr lang="en-US" dirty="0"/>
              <a:t>Methods – as well as the common pose estimation techniques as the “ positioning techniques” of POSO.</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5</a:t>
            </a:fld>
            <a:endParaRPr lang="en-BE"/>
          </a:p>
        </p:txBody>
      </p:sp>
    </p:spTree>
    <p:extLst>
      <p:ext uri="{BB962C8B-B14F-4D97-AF65-F5344CB8AC3E}">
        <p14:creationId xmlns:p14="http://schemas.microsoft.com/office/powerpoint/2010/main" val="370890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 the following image you can see the “main” classes of </a:t>
            </a:r>
            <a:r>
              <a:rPr lang="en-US" dirty="0" err="1"/>
              <a:t>FidMark</a:t>
            </a:r>
            <a:r>
              <a:rPr lang="en-US" dirty="0"/>
              <a:t> related to the description of markers in yellow.</a:t>
            </a:r>
          </a:p>
          <a:p>
            <a:r>
              <a:rPr lang="en-US" dirty="0"/>
              <a:t>The core ontologies, POSO, SSN and SOSA are depicted in gray.</a:t>
            </a:r>
          </a:p>
          <a:p>
            <a:endParaRPr lang="en-US" dirty="0"/>
          </a:p>
          <a:p>
            <a:r>
              <a:rPr lang="en-US" dirty="0"/>
              <a:t>POSO already defines two concepts; a Visual Landmark and tracked feature. A tracked feature is a feature of interest that</a:t>
            </a:r>
          </a:p>
          <a:p>
            <a:r>
              <a:rPr lang="en-US" dirty="0"/>
              <a:t>whose position can be determined by a system. A visual landmark is a landmark that has a known position. In our case, our fiducial markers are visual landmarks that we can determine a position of or use it to position objects relative to the markers.</a:t>
            </a:r>
          </a:p>
          <a:p>
            <a:endParaRPr lang="en-US" dirty="0"/>
          </a:p>
          <a:p>
            <a:r>
              <a:rPr lang="en-US" dirty="0"/>
              <a:t>We classify two types of fiducial markers; passive markers such as for example 2d barcodes such as </a:t>
            </a:r>
            <a:r>
              <a:rPr lang="en-US" dirty="0" err="1"/>
              <a:t>aruco</a:t>
            </a:r>
            <a:r>
              <a:rPr lang="en-US" dirty="0"/>
              <a:t> marker or circular barcode and active markers that actively communicate their data or identifier; such as infrared markers. Since these active markers are less common and more proprietary we did not provide subtypes for this type – but making the distinction between the two marker types enables us to strictly define active markers as markers that require a stream or feed of video data, while a passive marker could very well be a simple picture of a marker.</a:t>
            </a:r>
          </a:p>
          <a:p>
            <a:endParaRPr lang="en-US" dirty="0"/>
          </a:p>
          <a:p>
            <a:r>
              <a:rPr lang="en-US" dirty="0"/>
              <a:t>A fiducial marker can have a dictionary, center of origin and image descriptor. The latter is used for markers</a:t>
            </a:r>
            <a:br>
              <a:rPr lang="en-US" dirty="0"/>
            </a:br>
            <a:r>
              <a:rPr lang="en-US" dirty="0"/>
              <a:t>that are defined based on a trained image rather than a fixed dictionary or topology.</a:t>
            </a:r>
          </a:p>
          <a:p>
            <a:endParaRPr lang="en-US" dirty="0"/>
          </a:p>
          <a:p>
            <a:r>
              <a:rPr lang="en-US" dirty="0"/>
              <a:t>Finally, we extend the Positioning techniques of POSO and </a:t>
            </a:r>
            <a:r>
              <a:rPr lang="en-US" dirty="0" err="1"/>
              <a:t>sosa</a:t>
            </a:r>
            <a:r>
              <a:rPr lang="en-US" dirty="0"/>
              <a:t> procedures with pose estimation and also</a:t>
            </a:r>
            <a:br>
              <a:rPr lang="en-US" dirty="0"/>
            </a:br>
            <a:r>
              <a:rPr lang="en-US" dirty="0"/>
              <a:t>the simple detection of fiducial markers which should be performed before performing marker based pose estimation.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6</a:t>
            </a:fld>
            <a:endParaRPr lang="en-BE"/>
          </a:p>
        </p:txBody>
      </p:sp>
    </p:spTree>
    <p:extLst>
      <p:ext uri="{BB962C8B-B14F-4D97-AF65-F5344CB8AC3E}">
        <p14:creationId xmlns:p14="http://schemas.microsoft.com/office/powerpoint/2010/main" val="280354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illustrate the pose estimation a bit further; We have several subtypes </a:t>
            </a:r>
            <a:r>
              <a:rPr lang="en-US" dirty="0" err="1"/>
              <a:t>ot</a:t>
            </a:r>
            <a:r>
              <a:rPr lang="en-US" dirty="0"/>
              <a:t> perspective-n-point pose computation</a:t>
            </a:r>
            <a:br>
              <a:rPr lang="en-US" dirty="0"/>
            </a:br>
            <a:r>
              <a:rPr lang="en-US" dirty="0"/>
              <a:t>algorithms based on the algorithms that are available in the open source computer vision framework OpenCV.</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7</a:t>
            </a:fld>
            <a:endParaRPr lang="en-BE"/>
          </a:p>
        </p:txBody>
      </p:sp>
    </p:spTree>
    <p:extLst>
      <p:ext uri="{BB962C8B-B14F-4D97-AF65-F5344CB8AC3E}">
        <p14:creationId xmlns:p14="http://schemas.microsoft.com/office/powerpoint/2010/main" val="3493807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aim to validate our ontology and more specifically our design goals, we have conducted</a:t>
            </a:r>
            <a:br>
              <a:rPr lang="en-US" dirty="0"/>
            </a:br>
            <a:r>
              <a:rPr lang="en-US" dirty="0"/>
              <a:t>several validation steps on top of our ontology.</a:t>
            </a:r>
          </a:p>
          <a:p>
            <a:endParaRPr lang="en-US" dirty="0"/>
          </a:p>
          <a:p>
            <a:r>
              <a:rPr lang="en-US" dirty="0"/>
              <a:t>We created dummy data with fiducial markers and virtual objects positioned relative to these markers.</a:t>
            </a:r>
            <a:br>
              <a:rPr lang="en-US" dirty="0"/>
            </a:br>
            <a:r>
              <a:rPr lang="en-US" dirty="0"/>
              <a:t>We used this dummy data to test several SPARQL queries that answer our individual design goals.</a:t>
            </a:r>
          </a:p>
          <a:p>
            <a:endParaRPr lang="en-US" dirty="0"/>
          </a:p>
          <a:p>
            <a:r>
              <a:rPr lang="en-US" dirty="0"/>
              <a:t>As an integration test we created a demonstrator web application that we will discuss in more detail later.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8</a:t>
            </a:fld>
            <a:endParaRPr lang="en-BE"/>
          </a:p>
        </p:txBody>
      </p:sp>
    </p:spTree>
    <p:extLst>
      <p:ext uri="{BB962C8B-B14F-4D97-AF65-F5344CB8AC3E}">
        <p14:creationId xmlns:p14="http://schemas.microsoft.com/office/powerpoint/2010/main" val="1714757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provide an example of how our </a:t>
            </a:r>
            <a:r>
              <a:rPr lang="en-US" dirty="0" err="1"/>
              <a:t>FidMark</a:t>
            </a:r>
            <a:r>
              <a:rPr lang="en-US" dirty="0"/>
              <a:t> ontology can be used to describe objects we have</a:t>
            </a:r>
          </a:p>
          <a:p>
            <a:r>
              <a:rPr lang="en-US" dirty="0"/>
              <a:t>an </a:t>
            </a:r>
            <a:r>
              <a:rPr lang="en-US" dirty="0" err="1"/>
              <a:t>ArUco</a:t>
            </a:r>
            <a:r>
              <a:rPr lang="en-US" dirty="0"/>
              <a:t> marker with a dictionary and an </a:t>
            </a:r>
            <a:r>
              <a:rPr lang="en-US" dirty="0" err="1"/>
              <a:t>indentifier</a:t>
            </a:r>
            <a:r>
              <a:rPr lang="en-US" dirty="0"/>
              <a:t>.</a:t>
            </a:r>
          </a:p>
          <a:p>
            <a:endParaRPr lang="en-US" dirty="0"/>
          </a:p>
          <a:p>
            <a:r>
              <a:rPr lang="en-US" dirty="0"/>
              <a:t>We clarify that we intent the origin of the marker to be in the center of the maker and finally</a:t>
            </a:r>
            <a:br>
              <a:rPr lang="en-US" dirty="0"/>
            </a:br>
            <a:r>
              <a:rPr lang="en-US" dirty="0"/>
              <a:t>we indicate the width and height of the marker so the scale can be used to appropriately scale virtual objects positioned</a:t>
            </a:r>
            <a:br>
              <a:rPr lang="en-US" dirty="0"/>
            </a:br>
            <a:r>
              <a:rPr lang="en-US" dirty="0"/>
              <a:t>relate to this marker.</a:t>
            </a:r>
          </a:p>
          <a:p>
            <a:endParaRPr lang="en-US" dirty="0"/>
          </a:p>
          <a:p>
            <a:r>
              <a:rPr lang="en-US" dirty="0"/>
              <a:t>Next, we have an example of a virtual object of the planet Earth that is positioned 10cm above the marker.</a:t>
            </a:r>
          </a:p>
          <a:p>
            <a:r>
              <a:rPr lang="en-US" dirty="0"/>
              <a:t>Semantically, this means that the position of this virtual object is 10cm relative to the center of the marker</a:t>
            </a:r>
            <a:br>
              <a:rPr lang="en-US" dirty="0"/>
            </a:br>
            <a:r>
              <a:rPr lang="en-US" dirty="0"/>
              <a:t>with identifier 10.</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9</a:t>
            </a:fld>
            <a:endParaRPr lang="en-BE"/>
          </a:p>
        </p:txBody>
      </p:sp>
    </p:spTree>
    <p:extLst>
      <p:ext uri="{BB962C8B-B14F-4D97-AF65-F5344CB8AC3E}">
        <p14:creationId xmlns:p14="http://schemas.microsoft.com/office/powerpoint/2010/main" val="2395259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BE1E3-CF92-4A2C-18C4-06F5E00BE83D}"/>
              </a:ext>
            </a:extLst>
          </p:cNvPr>
          <p:cNvSpPr>
            <a:spLocks noGrp="1"/>
          </p:cNvSpPr>
          <p:nvPr>
            <p:ph type="ctrTitle"/>
          </p:nvPr>
        </p:nvSpPr>
        <p:spPr>
          <a:xfrm>
            <a:off x="537419" y="1464860"/>
            <a:ext cx="7813040" cy="1931371"/>
          </a:xfrm>
        </p:spPr>
        <p:txBody>
          <a:bodyPr anchor="b">
            <a:noAutofit/>
          </a:bodyPr>
          <a:lstStyle>
            <a:lvl1pPr algn="l">
              <a:defRPr sz="3600" b="1">
                <a:solidFill>
                  <a:srgbClr val="003399"/>
                </a:solidFill>
              </a:defRPr>
            </a:lvl1pPr>
          </a:lstStyle>
          <a:p>
            <a:endParaRPr lang="en-BE"/>
          </a:p>
        </p:txBody>
      </p:sp>
      <p:sp>
        <p:nvSpPr>
          <p:cNvPr id="3" name="Ondertitel 2">
            <a:extLst>
              <a:ext uri="{FF2B5EF4-FFF2-40B4-BE49-F238E27FC236}">
                <a16:creationId xmlns:a16="http://schemas.microsoft.com/office/drawing/2014/main" id="{62B95F35-4671-1253-1D06-8911C547660C}"/>
              </a:ext>
            </a:extLst>
          </p:cNvPr>
          <p:cNvSpPr>
            <a:spLocks noGrp="1"/>
          </p:cNvSpPr>
          <p:nvPr>
            <p:ph type="subTitle" idx="1"/>
          </p:nvPr>
        </p:nvSpPr>
        <p:spPr>
          <a:xfrm>
            <a:off x="537419" y="3488307"/>
            <a:ext cx="7813040" cy="1138284"/>
          </a:xfrm>
        </p:spPr>
        <p:txBody>
          <a:bodyPr/>
          <a:lstStyle>
            <a:lvl1pPr marL="0" indent="0" algn="l">
              <a:buNone/>
              <a:defRPr sz="2400">
                <a:solidFill>
                  <a:srgbClr val="001F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BE"/>
          </a:p>
        </p:txBody>
      </p:sp>
      <p:pic>
        <p:nvPicPr>
          <p:cNvPr id="11" name="Graphic 10">
            <a:extLst>
              <a:ext uri="{FF2B5EF4-FFF2-40B4-BE49-F238E27FC236}">
                <a16:creationId xmlns:a16="http://schemas.microsoft.com/office/drawing/2014/main" id="{1EA6032C-E445-FC07-677D-9D00A6F826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80" y="5768454"/>
            <a:ext cx="2333161" cy="1039224"/>
          </a:xfrm>
          <a:prstGeom prst="rect">
            <a:avLst/>
          </a:prstGeom>
        </p:spPr>
      </p:pic>
      <p:pic>
        <p:nvPicPr>
          <p:cNvPr id="13" name="Graphic 12">
            <a:extLst>
              <a:ext uri="{FF2B5EF4-FFF2-40B4-BE49-F238E27FC236}">
                <a16:creationId xmlns:a16="http://schemas.microsoft.com/office/drawing/2014/main" id="{EE73FAE2-252E-9E24-29E3-68231DD7CA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9469" y="6132643"/>
            <a:ext cx="3251782" cy="309148"/>
          </a:xfrm>
          <a:prstGeom prst="rect">
            <a:avLst/>
          </a:prstGeom>
        </p:spPr>
      </p:pic>
    </p:spTree>
    <p:extLst>
      <p:ext uri="{BB962C8B-B14F-4D97-AF65-F5344CB8AC3E}">
        <p14:creationId xmlns:p14="http://schemas.microsoft.com/office/powerpoint/2010/main" val="268350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95AF3-8D2D-E7BD-367B-10C0023BAD1F}"/>
              </a:ext>
            </a:extLst>
          </p:cNvPr>
          <p:cNvSpPr>
            <a:spLocks noGrp="1"/>
          </p:cNvSpPr>
          <p:nvPr>
            <p:ph type="title"/>
          </p:nvPr>
        </p:nvSpPr>
        <p:spPr>
          <a:xfrm>
            <a:off x="595952" y="206233"/>
            <a:ext cx="8689075" cy="590868"/>
          </a:xfrm>
        </p:spPr>
        <p:txBody>
          <a:bodyPr>
            <a:noAutofit/>
          </a:bodyPr>
          <a:lstStyle>
            <a:lvl1pPr>
              <a:defRPr sz="4000">
                <a:solidFill>
                  <a:srgbClr val="003399"/>
                </a:solidFill>
              </a:defRPr>
            </a:lvl1pPr>
          </a:lstStyle>
          <a:p>
            <a:r>
              <a:rPr lang="nl-NL"/>
              <a:t>Klik om stijl te bewerken</a:t>
            </a:r>
            <a:endParaRPr lang="en-BE"/>
          </a:p>
        </p:txBody>
      </p:sp>
      <p:sp>
        <p:nvSpPr>
          <p:cNvPr id="3" name="Tijdelijke aanduiding voor inhoud 2">
            <a:extLst>
              <a:ext uri="{FF2B5EF4-FFF2-40B4-BE49-F238E27FC236}">
                <a16:creationId xmlns:a16="http://schemas.microsoft.com/office/drawing/2014/main" id="{69490BE6-D8CA-3BBB-899B-A8A316D6377B}"/>
              </a:ext>
            </a:extLst>
          </p:cNvPr>
          <p:cNvSpPr>
            <a:spLocks noGrp="1"/>
          </p:cNvSpPr>
          <p:nvPr>
            <p:ph idx="1"/>
          </p:nvPr>
        </p:nvSpPr>
        <p:spPr>
          <a:xfrm>
            <a:off x="595952" y="1160061"/>
            <a:ext cx="10757848" cy="50169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cxnSp>
        <p:nvCxnSpPr>
          <p:cNvPr id="12" name="Rechte verbindingslijn 11">
            <a:extLst>
              <a:ext uri="{FF2B5EF4-FFF2-40B4-BE49-F238E27FC236}">
                <a16:creationId xmlns:a16="http://schemas.microsoft.com/office/drawing/2014/main" id="{49FD814F-E01D-025B-6184-578DB7A77FFB}"/>
              </a:ext>
            </a:extLst>
          </p:cNvPr>
          <p:cNvCxnSpPr>
            <a:cxnSpLocks/>
          </p:cNvCxnSpPr>
          <p:nvPr userDrawn="1"/>
        </p:nvCxnSpPr>
        <p:spPr>
          <a:xfrm>
            <a:off x="0" y="895187"/>
            <a:ext cx="12192000" cy="0"/>
          </a:xfrm>
          <a:prstGeom prst="line">
            <a:avLst/>
          </a:prstGeom>
          <a:ln>
            <a:solidFill>
              <a:srgbClr val="003399"/>
            </a:solidFill>
          </a:ln>
        </p:spPr>
        <p:style>
          <a:lnRef idx="3">
            <a:schemeClr val="accent1"/>
          </a:lnRef>
          <a:fillRef idx="0">
            <a:schemeClr val="accent1"/>
          </a:fillRef>
          <a:effectRef idx="2">
            <a:schemeClr val="accent1"/>
          </a:effectRef>
          <a:fontRef idx="minor">
            <a:schemeClr val="tx1"/>
          </a:fontRef>
        </p:style>
      </p:cxnSp>
      <p:cxnSp>
        <p:nvCxnSpPr>
          <p:cNvPr id="13" name="Rechte verbindingslijn 12">
            <a:extLst>
              <a:ext uri="{FF2B5EF4-FFF2-40B4-BE49-F238E27FC236}">
                <a16:creationId xmlns:a16="http://schemas.microsoft.com/office/drawing/2014/main" id="{B132076D-8E06-9C22-30A5-FAFE0000230D}"/>
              </a:ext>
            </a:extLst>
          </p:cNvPr>
          <p:cNvCxnSpPr>
            <a:cxnSpLocks/>
          </p:cNvCxnSpPr>
          <p:nvPr userDrawn="1"/>
        </p:nvCxnSpPr>
        <p:spPr>
          <a:xfrm>
            <a:off x="0" y="919952"/>
            <a:ext cx="12192000" cy="0"/>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pic>
        <p:nvPicPr>
          <p:cNvPr id="8" name="Graphic 7">
            <a:extLst>
              <a:ext uri="{FF2B5EF4-FFF2-40B4-BE49-F238E27FC236}">
                <a16:creationId xmlns:a16="http://schemas.microsoft.com/office/drawing/2014/main" id="{503DE385-6C78-BD7F-DED7-4726B10B0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3406" y="266954"/>
            <a:ext cx="1612323" cy="448846"/>
          </a:xfrm>
          <a:prstGeom prst="rect">
            <a:avLst/>
          </a:prstGeom>
        </p:spPr>
      </p:pic>
      <p:sp>
        <p:nvSpPr>
          <p:cNvPr id="9" name="Footer Placeholder 8">
            <a:extLst>
              <a:ext uri="{FF2B5EF4-FFF2-40B4-BE49-F238E27FC236}">
                <a16:creationId xmlns:a16="http://schemas.microsoft.com/office/drawing/2014/main" id="{3F02AB61-80C2-D3DC-396A-A71BCA3CA0C1}"/>
              </a:ext>
            </a:extLst>
          </p:cNvPr>
          <p:cNvSpPr>
            <a:spLocks noGrp="1"/>
          </p:cNvSpPr>
          <p:nvPr>
            <p:ph type="ftr" sz="quarter" idx="10"/>
          </p:nvPr>
        </p:nvSpPr>
        <p:spPr>
          <a:xfrm>
            <a:off x="4038600" y="6356350"/>
            <a:ext cx="4114800" cy="365125"/>
          </a:xfrm>
          <a:prstGeom prst="rect">
            <a:avLst/>
          </a:prstGeom>
        </p:spPr>
        <p:txBody>
          <a:bodyPr/>
          <a:lstStyle/>
          <a:p>
            <a:r>
              <a:rPr lang="en-BE"/>
              <a:t>- 10</a:t>
            </a:r>
          </a:p>
        </p:txBody>
      </p:sp>
      <p:sp>
        <p:nvSpPr>
          <p:cNvPr id="11" name="Slide Number Placeholder 9">
            <a:extLst>
              <a:ext uri="{FF2B5EF4-FFF2-40B4-BE49-F238E27FC236}">
                <a16:creationId xmlns:a16="http://schemas.microsoft.com/office/drawing/2014/main" id="{FE5DDF32-91EB-A30A-09B1-F4044A013933}"/>
              </a:ext>
            </a:extLst>
          </p:cNvPr>
          <p:cNvSpPr txBox="1">
            <a:spLocks/>
          </p:cNvSpPr>
          <p:nvPr userDrawn="1"/>
        </p:nvSpPr>
        <p:spPr>
          <a:xfrm>
            <a:off x="8662529" y="6370515"/>
            <a:ext cx="2743200" cy="365125"/>
          </a:xfrm>
          <a:prstGeom prst="rect">
            <a:avLst/>
          </a:prstGeom>
        </p:spPr>
        <p:txBody>
          <a:bodyPr vert="horz" lIns="91440" tIns="45720" rIns="91440" bIns="45720" rtlCol="0" anchor="ctr"/>
          <a:lstStyle>
            <a:defPPr>
              <a:defRPr lang="en-BE"/>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C721B-764A-4258-9B00-4150BF16688D}" type="slidenum">
              <a:rPr lang="en-BE" smtClean="0"/>
              <a:pPr/>
              <a:t>‹#›</a:t>
            </a:fld>
            <a:r>
              <a:rPr lang="en-BE" dirty="0"/>
              <a:t> - 14</a:t>
            </a:r>
          </a:p>
        </p:txBody>
      </p:sp>
    </p:spTree>
    <p:extLst>
      <p:ext uri="{BB962C8B-B14F-4D97-AF65-F5344CB8AC3E}">
        <p14:creationId xmlns:p14="http://schemas.microsoft.com/office/powerpoint/2010/main" val="3576851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58123EE-6BB4-0FCF-10C7-928EAE604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BE"/>
          </a:p>
        </p:txBody>
      </p:sp>
      <p:sp>
        <p:nvSpPr>
          <p:cNvPr id="3" name="Tijdelijke aanduiding voor tekst 2">
            <a:extLst>
              <a:ext uri="{FF2B5EF4-FFF2-40B4-BE49-F238E27FC236}">
                <a16:creationId xmlns:a16="http://schemas.microsoft.com/office/drawing/2014/main" id="{DC7087D6-BAB4-D05E-4398-4AED52432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dianummer 5">
            <a:extLst>
              <a:ext uri="{FF2B5EF4-FFF2-40B4-BE49-F238E27FC236}">
                <a16:creationId xmlns:a16="http://schemas.microsoft.com/office/drawing/2014/main" id="{FB3992E8-AA0F-FA79-FD31-597975FF5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AC721B-764A-4258-9B00-4150BF16688D}" type="slidenum">
              <a:rPr lang="en-BE" smtClean="0"/>
              <a:t>‹#›</a:t>
            </a:fld>
            <a:endParaRPr lang="en-BE"/>
          </a:p>
        </p:txBody>
      </p:sp>
      <p:sp>
        <p:nvSpPr>
          <p:cNvPr id="4" name="Footer Placeholder 3">
            <a:extLst>
              <a:ext uri="{FF2B5EF4-FFF2-40B4-BE49-F238E27FC236}">
                <a16:creationId xmlns:a16="http://schemas.microsoft.com/office/drawing/2014/main" id="{F206481B-B9D6-B6DC-6857-8C0F7348A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BE"/>
              <a:t>- 10</a:t>
            </a:r>
          </a:p>
        </p:txBody>
      </p:sp>
    </p:spTree>
    <p:extLst>
      <p:ext uri="{BB962C8B-B14F-4D97-AF65-F5344CB8AC3E}">
        <p14:creationId xmlns:p14="http://schemas.microsoft.com/office/powerpoint/2010/main" val="2109920509"/>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ITC Avant Garde Std Bk" panose="0200050303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235503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the position and orientation of a detected marker</a:t>
            </a:r>
          </a:p>
          <a:p>
            <a:pPr marL="0" indent="0">
              <a:buNone/>
            </a:pPr>
            <a:r>
              <a:rPr lang="en-US" i="1" dirty="0"/>
              <a:t>(i.e. an </a:t>
            </a:r>
            <a:r>
              <a:rPr lang="en-US" i="1" dirty="0" err="1"/>
              <a:t>ArUco</a:t>
            </a:r>
            <a:r>
              <a:rPr lang="en-US" i="1" dirty="0"/>
              <a:t> marker with ID 19)</a:t>
            </a:r>
            <a:endParaRPr lang="en-BE" i="1" dirty="0"/>
          </a:p>
        </p:txBody>
      </p:sp>
    </p:spTree>
    <p:extLst>
      <p:ext uri="{BB962C8B-B14F-4D97-AF65-F5344CB8AC3E}">
        <p14:creationId xmlns:p14="http://schemas.microsoft.com/office/powerpoint/2010/main" val="4192463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all virtual objects placed relative to a QR-code marker</a:t>
            </a:r>
          </a:p>
          <a:p>
            <a:pPr marL="0" indent="0">
              <a:buNone/>
            </a:pPr>
            <a:r>
              <a:rPr lang="en-US" i="1" dirty="0"/>
              <a:t>with the data 0x001122334455</a:t>
            </a:r>
            <a:endParaRPr lang="en-BE" i="1" dirty="0"/>
          </a:p>
        </p:txBody>
      </p:sp>
      <p:pic>
        <p:nvPicPr>
          <p:cNvPr id="4" name="Afbeelding 3" descr="Afbeelding met tekst, Lettertype, schermopname&#10;&#10;Automatisch gegenereerde beschrijving">
            <a:extLst>
              <a:ext uri="{FF2B5EF4-FFF2-40B4-BE49-F238E27FC236}">
                <a16:creationId xmlns:a16="http://schemas.microsoft.com/office/drawing/2014/main" id="{D8E9DEB1-C81E-BA59-CE41-902419293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22005" cy="3154149"/>
          </a:xfrm>
          <a:prstGeom prst="rect">
            <a:avLst/>
          </a:prstGeom>
        </p:spPr>
      </p:pic>
    </p:spTree>
    <p:extLst>
      <p:ext uri="{BB962C8B-B14F-4D97-AF65-F5344CB8AC3E}">
        <p14:creationId xmlns:p14="http://schemas.microsoft.com/office/powerpoint/2010/main" val="2757771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Find all dictionaries and the count of markers that can be identified in this dictionary for the marker type “</a:t>
            </a:r>
            <a:r>
              <a:rPr lang="en-US" i="1" dirty="0" err="1"/>
              <a:t>TopoTag</a:t>
            </a:r>
            <a:r>
              <a:rPr lang="en-US" i="1" dirty="0"/>
              <a:t>”. Ensure that at least 150 markers can be identified.</a:t>
            </a:r>
            <a:endParaRPr lang="en-BE" i="1" dirty="0"/>
          </a:p>
        </p:txBody>
      </p:sp>
      <p:pic>
        <p:nvPicPr>
          <p:cNvPr id="5" name="Afbeelding 4" descr="Afbeelding met tekst, schermopname, Lettertype&#10;&#10;Automatisch gegenereerde beschrijving">
            <a:extLst>
              <a:ext uri="{FF2B5EF4-FFF2-40B4-BE49-F238E27FC236}">
                <a16:creationId xmlns:a16="http://schemas.microsoft.com/office/drawing/2014/main" id="{6EABCEB5-4F9B-DD8D-3E37-E8FFC0CC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2461326"/>
          </a:xfrm>
          <a:prstGeom prst="rect">
            <a:avLst/>
          </a:prstGeom>
        </p:spPr>
      </p:pic>
    </p:spTree>
    <p:extLst>
      <p:ext uri="{BB962C8B-B14F-4D97-AF65-F5344CB8AC3E}">
        <p14:creationId xmlns:p14="http://schemas.microsoft.com/office/powerpoint/2010/main" val="2476800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4" name="Afbeelding 3" descr="Afbeelding met tekst, schermopname, ontwerp, kunst&#10;&#10;Automatisch gegenereerde beschrijving">
            <a:extLst>
              <a:ext uri="{FF2B5EF4-FFF2-40B4-BE49-F238E27FC236}">
                <a16:creationId xmlns:a16="http://schemas.microsoft.com/office/drawing/2014/main" id="{A5A64DC1-9056-6BC3-F935-8B76254F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97" y="1070429"/>
            <a:ext cx="2520462" cy="5461000"/>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02229406-6F19-C50C-6383-4FE6135C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241" y="1070428"/>
            <a:ext cx="2520462" cy="5461001"/>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E99B8319-5029-8E90-BFFD-B7E043448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769" y="1070428"/>
            <a:ext cx="2520462" cy="5461001"/>
          </a:xfrm>
          <a:prstGeom prst="rect">
            <a:avLst/>
          </a:prstGeom>
        </p:spPr>
      </p:pic>
    </p:spTree>
    <p:extLst>
      <p:ext uri="{BB962C8B-B14F-4D97-AF65-F5344CB8AC3E}">
        <p14:creationId xmlns:p14="http://schemas.microsoft.com/office/powerpoint/2010/main" val="201777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A0245-ED35-3E81-A159-2DA32752E96A}"/>
              </a:ext>
            </a:extLst>
          </p:cNvPr>
          <p:cNvSpPr>
            <a:spLocks noGrp="1"/>
          </p:cNvSpPr>
          <p:nvPr>
            <p:ph type="title"/>
          </p:nvPr>
        </p:nvSpPr>
        <p:spPr/>
        <p:txBody>
          <a:bodyPr/>
          <a:lstStyle/>
          <a:p>
            <a:r>
              <a:rPr lang="en-US" dirty="0"/>
              <a:t>Conclusions and Future Work</a:t>
            </a:r>
            <a:endParaRPr lang="en-BE" dirty="0"/>
          </a:p>
        </p:txBody>
      </p:sp>
      <p:pic>
        <p:nvPicPr>
          <p:cNvPr id="5" name="Tijdelijke aanduiding voor inhoud 4">
            <a:extLst>
              <a:ext uri="{FF2B5EF4-FFF2-40B4-BE49-F238E27FC236}">
                <a16:creationId xmlns:a16="http://schemas.microsoft.com/office/drawing/2014/main" id="{DD4496E4-B7ED-5279-3995-CAE7EAE795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039" y="4631002"/>
            <a:ext cx="2145885" cy="2145885"/>
          </a:xfrm>
        </p:spPr>
      </p:pic>
      <p:sp>
        <p:nvSpPr>
          <p:cNvPr id="10" name="Tijdelijke aanduiding voor inhoud 2">
            <a:extLst>
              <a:ext uri="{FF2B5EF4-FFF2-40B4-BE49-F238E27FC236}">
                <a16:creationId xmlns:a16="http://schemas.microsoft.com/office/drawing/2014/main" id="{1083D603-5F00-4AE3-232A-A0CB55B08AFE}"/>
              </a:ext>
            </a:extLst>
          </p:cNvPr>
          <p:cNvSpPr txBox="1">
            <a:spLocks/>
          </p:cNvSpPr>
          <p:nvPr/>
        </p:nvSpPr>
        <p:spPr>
          <a:xfrm>
            <a:off x="595951" y="1160061"/>
            <a:ext cx="11081009" cy="36100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Fiducial marker ontology with a </a:t>
            </a:r>
            <a:r>
              <a:rPr lang="en-US" b="1" dirty="0"/>
              <a:t>focus on Augmented Reality </a:t>
            </a:r>
            <a:r>
              <a:rPr lang="en-US" dirty="0"/>
              <a:t>and pose estimation</a:t>
            </a:r>
          </a:p>
          <a:p>
            <a:r>
              <a:rPr lang="en-US" b="1" dirty="0"/>
              <a:t>Extensible</a:t>
            </a:r>
            <a:r>
              <a:rPr lang="en-US" dirty="0"/>
              <a:t> </a:t>
            </a:r>
            <a:r>
              <a:rPr lang="en-US" b="1" dirty="0"/>
              <a:t>ontology</a:t>
            </a:r>
            <a:r>
              <a:rPr lang="en-US" dirty="0"/>
              <a:t> with support for future marker types and dictionaries</a:t>
            </a:r>
          </a:p>
          <a:p>
            <a:r>
              <a:rPr lang="en-US" b="1" dirty="0"/>
              <a:t>Demonstrator</a:t>
            </a:r>
            <a:r>
              <a:rPr lang="en-US" dirty="0"/>
              <a:t> application </a:t>
            </a:r>
            <a:r>
              <a:rPr lang="en-US" b="1" dirty="0"/>
              <a:t>&amp;</a:t>
            </a:r>
            <a:r>
              <a:rPr lang="en-US" dirty="0"/>
              <a:t> TypeScript </a:t>
            </a:r>
            <a:r>
              <a:rPr lang="en-US" b="1" dirty="0"/>
              <a:t>library</a:t>
            </a:r>
          </a:p>
          <a:p>
            <a:r>
              <a:rPr lang="en-US" dirty="0"/>
              <a:t>Future work will add new marker types and SHACL shapes</a:t>
            </a:r>
          </a:p>
          <a:p>
            <a:pPr marL="0" indent="0">
              <a:buNone/>
            </a:pPr>
            <a:r>
              <a:rPr lang="en-US" dirty="0"/>
              <a:t>  for each of these types</a:t>
            </a:r>
          </a:p>
          <a:p>
            <a:pPr marL="0" indent="0">
              <a:buNone/>
            </a:pPr>
            <a:br>
              <a:rPr lang="en-GB" sz="2000" dirty="0"/>
            </a:br>
            <a:r>
              <a:rPr lang="en-GB" sz="2000" dirty="0"/>
              <a:t>			      &lt;m</a:t>
            </a:r>
            <a:r>
              <a:rPr lang="en-BE" sz="2000" dirty="0"/>
              <a:t>axim.van.de.wynckel@vub.be&gt;</a:t>
            </a:r>
            <a:endParaRPr lang="en-US" sz="2000" dirty="0"/>
          </a:p>
        </p:txBody>
      </p:sp>
      <p:sp>
        <p:nvSpPr>
          <p:cNvPr id="11" name="Tijdelijke aanduiding voor inhoud 2">
            <a:extLst>
              <a:ext uri="{FF2B5EF4-FFF2-40B4-BE49-F238E27FC236}">
                <a16:creationId xmlns:a16="http://schemas.microsoft.com/office/drawing/2014/main" id="{6EA356C6-0779-E431-8741-C74FA8D6223C}"/>
              </a:ext>
            </a:extLst>
          </p:cNvPr>
          <p:cNvSpPr txBox="1">
            <a:spLocks/>
          </p:cNvSpPr>
          <p:nvPr/>
        </p:nvSpPr>
        <p:spPr>
          <a:xfrm>
            <a:off x="3771138" y="4848309"/>
            <a:ext cx="6515100" cy="16992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https://purl.org/fidmark/</a:t>
            </a:r>
          </a:p>
          <a:p>
            <a:pPr marL="0" indent="0">
              <a:buNone/>
            </a:pPr>
            <a:r>
              <a:rPr lang="en-US" sz="2400" dirty="0"/>
              <a:t>https://fidmark.openhps.org/</a:t>
            </a:r>
          </a:p>
          <a:p>
            <a:pPr marL="0" indent="0">
              <a:buNone/>
            </a:pPr>
            <a:endParaRPr lang="en-US" sz="2400" dirty="0"/>
          </a:p>
          <a:p>
            <a:pPr marL="0" indent="0">
              <a:buNone/>
            </a:pPr>
            <a:r>
              <a:rPr lang="en-US" sz="2400" dirty="0"/>
              <a:t>https://github.com/OpenHPS/FidMark/</a:t>
            </a:r>
          </a:p>
          <a:p>
            <a:pPr marL="0" indent="0">
              <a:buNone/>
            </a:pPr>
            <a:endParaRPr lang="en-US" sz="2400" dirty="0"/>
          </a:p>
        </p:txBody>
      </p:sp>
      <p:pic>
        <p:nvPicPr>
          <p:cNvPr id="13" name="Graphic 12">
            <a:extLst>
              <a:ext uri="{FF2B5EF4-FFF2-40B4-BE49-F238E27FC236}">
                <a16:creationId xmlns:a16="http://schemas.microsoft.com/office/drawing/2014/main" id="{1D3F5431-CEB3-C748-0DFE-A7A57D0FC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2852" y="4794310"/>
            <a:ext cx="783234" cy="783234"/>
          </a:xfrm>
          <a:prstGeom prst="rect">
            <a:avLst/>
          </a:prstGeom>
        </p:spPr>
      </p:pic>
      <p:pic>
        <p:nvPicPr>
          <p:cNvPr id="15" name="Graphic 14">
            <a:extLst>
              <a:ext uri="{FF2B5EF4-FFF2-40B4-BE49-F238E27FC236}">
                <a16:creationId xmlns:a16="http://schemas.microsoft.com/office/drawing/2014/main" id="{91C885C9-2182-B611-9CA9-9BD1E35FBC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9059" y="5916749"/>
            <a:ext cx="630820" cy="630820"/>
          </a:xfrm>
          <a:prstGeom prst="rect">
            <a:avLst/>
          </a:prstGeom>
        </p:spPr>
      </p:pic>
    </p:spTree>
    <p:extLst>
      <p:ext uri="{BB962C8B-B14F-4D97-AF65-F5344CB8AC3E}">
        <p14:creationId xmlns:p14="http://schemas.microsoft.com/office/powerpoint/2010/main" val="383586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3137721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 - Design Goals</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pPr marL="0" indent="0">
              <a:buNone/>
            </a:pPr>
            <a:r>
              <a:rPr lang="en-US" sz="2400" b="1" dirty="0"/>
              <a:t>Central goal: “Interoperable Augmented Reality Applications”</a:t>
            </a:r>
            <a:endParaRPr lang="en-US" b="1" dirty="0"/>
          </a:p>
          <a:p>
            <a:pPr marL="0" indent="0">
              <a:buNone/>
            </a:pPr>
            <a:endParaRPr lang="en-US" b="1" dirty="0"/>
          </a:p>
          <a:p>
            <a:pPr marL="0" indent="0">
              <a:buNone/>
            </a:pPr>
            <a:r>
              <a:rPr lang="en-US" b="1" dirty="0"/>
              <a:t>DG1</a:t>
            </a:r>
            <a:r>
              <a:rPr lang="en-US" dirty="0"/>
              <a:t>	Retrieve a list of supported markers</a:t>
            </a:r>
          </a:p>
          <a:p>
            <a:pPr marL="0" indent="0">
              <a:buNone/>
            </a:pPr>
            <a:r>
              <a:rPr lang="en-US" b="1" dirty="0"/>
              <a:t>DG2	</a:t>
            </a:r>
            <a:r>
              <a:rPr lang="en-US" dirty="0"/>
              <a:t>Retrieve markers using the identifiable information</a:t>
            </a:r>
          </a:p>
          <a:p>
            <a:pPr marL="0" indent="0">
              <a:buNone/>
            </a:pPr>
            <a:r>
              <a:rPr lang="en-US" b="1" dirty="0"/>
              <a:t>DG3	</a:t>
            </a:r>
            <a:r>
              <a:rPr lang="en-US" dirty="0"/>
              <a:t>Describe markers with a non-standard symbology</a:t>
            </a:r>
          </a:p>
          <a:p>
            <a:pPr marL="0" indent="0">
              <a:buNone/>
            </a:pPr>
            <a:r>
              <a:rPr lang="en-US" b="1" dirty="0"/>
              <a:t>DG4	</a:t>
            </a:r>
            <a:r>
              <a:rPr lang="en-US" dirty="0"/>
              <a:t>Enable pose estimation of markers</a:t>
            </a:r>
            <a:endParaRPr lang="en-US" b="1" dirty="0"/>
          </a:p>
          <a:p>
            <a:pPr marL="0" indent="0">
              <a:buNone/>
            </a:pPr>
            <a:r>
              <a:rPr lang="en-US" b="1" dirty="0"/>
              <a:t>DG5	</a:t>
            </a:r>
            <a:r>
              <a:rPr lang="en-US" dirty="0"/>
              <a:t>Enable relative positioning of objects to markers</a:t>
            </a:r>
          </a:p>
          <a:p>
            <a:pPr marL="0" indent="0">
              <a:buNone/>
            </a:pPr>
            <a:r>
              <a:rPr lang="en-US" b="1" dirty="0"/>
              <a:t>DG6	</a:t>
            </a:r>
            <a:r>
              <a:rPr lang="en-US" dirty="0"/>
              <a:t>Enable markers as engineering reference frames</a:t>
            </a:r>
          </a:p>
          <a:p>
            <a:pPr marL="0" indent="0">
              <a:buNone/>
            </a:pPr>
            <a:r>
              <a:rPr lang="en-US" b="1" dirty="0"/>
              <a:t>DG7	</a:t>
            </a:r>
            <a:r>
              <a:rPr lang="en-US" dirty="0"/>
              <a:t>Facilitate the integration in computer vision frameworks</a:t>
            </a:r>
            <a:endParaRPr lang="en-BE" b="1" dirty="0"/>
          </a:p>
        </p:txBody>
      </p:sp>
    </p:spTree>
    <p:extLst>
      <p:ext uri="{BB962C8B-B14F-4D97-AF65-F5344CB8AC3E}">
        <p14:creationId xmlns:p14="http://schemas.microsoft.com/office/powerpoint/2010/main" val="2303713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3" name="demo">
            <a:hlinkClick r:id="" action="ppaction://media"/>
            <a:extLst>
              <a:ext uri="{FF2B5EF4-FFF2-40B4-BE49-F238E27FC236}">
                <a16:creationId xmlns:a16="http://schemas.microsoft.com/office/drawing/2014/main" id="{26768B40-08D1-FA77-97A3-DA1FE857AC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0288" y="893618"/>
            <a:ext cx="8531423" cy="5972411"/>
          </a:xfrm>
          <a:prstGeom prst="rect">
            <a:avLst/>
          </a:prstGeom>
        </p:spPr>
      </p:pic>
    </p:spTree>
    <p:extLst>
      <p:ext uri="{BB962C8B-B14F-4D97-AF65-F5344CB8AC3E}">
        <p14:creationId xmlns:p14="http://schemas.microsoft.com/office/powerpoint/2010/main" val="276999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Background – Pose Estimation</a:t>
            </a:r>
            <a:endParaRPr lang="en-BE" dirty="0"/>
          </a:p>
        </p:txBody>
      </p:sp>
      <p:pic>
        <p:nvPicPr>
          <p:cNvPr id="5" name="Afbeelding 4" descr="Afbeelding met wiel, voertuig, band, grond&#10;&#10;Automatisch gegenereerde beschrijving">
            <a:extLst>
              <a:ext uri="{FF2B5EF4-FFF2-40B4-BE49-F238E27FC236}">
                <a16:creationId xmlns:a16="http://schemas.microsoft.com/office/drawing/2014/main" id="{2319AD10-53DA-F624-CAEA-292102C26329}"/>
              </a:ext>
            </a:extLst>
          </p:cNvPr>
          <p:cNvPicPr>
            <a:picLocks noChangeAspect="1"/>
          </p:cNvPicPr>
          <p:nvPr/>
        </p:nvPicPr>
        <p:blipFill rotWithShape="1">
          <a:blip r:embed="rId3">
            <a:extLst>
              <a:ext uri="{28A0092B-C50C-407E-A947-70E740481C1C}">
                <a14:useLocalDpi xmlns:a14="http://schemas.microsoft.com/office/drawing/2010/main" val="0"/>
              </a:ext>
            </a:extLst>
          </a:blip>
          <a:srcRect l="2707" t="9231" r="3499" b="14248"/>
          <a:stretch/>
        </p:blipFill>
        <p:spPr>
          <a:xfrm>
            <a:off x="5963055" y="1523045"/>
            <a:ext cx="5515224" cy="2960914"/>
          </a:xfrm>
          <a:prstGeom prst="rect">
            <a:avLst/>
          </a:prstGeom>
        </p:spPr>
      </p:pic>
      <p:pic>
        <p:nvPicPr>
          <p:cNvPr id="7" name="Afbeelding 6" descr="Afbeelding met tekst, kaart, schermopname, diagram&#10;&#10;Automatisch gegenereerde beschrijving">
            <a:extLst>
              <a:ext uri="{FF2B5EF4-FFF2-40B4-BE49-F238E27FC236}">
                <a16:creationId xmlns:a16="http://schemas.microsoft.com/office/drawing/2014/main" id="{BE69D6AC-88F7-09C5-B4AF-9D6C8AB7D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52" y="1469479"/>
            <a:ext cx="5007452" cy="4796205"/>
          </a:xfrm>
          <a:prstGeom prst="rect">
            <a:avLst/>
          </a:prstGeom>
        </p:spPr>
      </p:pic>
      <p:sp>
        <p:nvSpPr>
          <p:cNvPr id="8" name="Tekstvak 7">
            <a:extLst>
              <a:ext uri="{FF2B5EF4-FFF2-40B4-BE49-F238E27FC236}">
                <a16:creationId xmlns:a16="http://schemas.microsoft.com/office/drawing/2014/main" id="{0128C788-DC79-44D4-0D7E-9CDC47659149}"/>
              </a:ext>
            </a:extLst>
          </p:cNvPr>
          <p:cNvSpPr txBox="1"/>
          <p:nvPr/>
        </p:nvSpPr>
        <p:spPr>
          <a:xfrm>
            <a:off x="5963055" y="4796030"/>
            <a:ext cx="5732556" cy="1477328"/>
          </a:xfrm>
          <a:prstGeom prst="rect">
            <a:avLst/>
          </a:prstGeom>
          <a:noFill/>
        </p:spPr>
        <p:txBody>
          <a:bodyPr wrap="square">
            <a:spAutoFit/>
          </a:bodyPr>
          <a:lstStyle/>
          <a:p>
            <a:pPr algn="just"/>
            <a:r>
              <a:rPr lang="en-GB" b="0" i="0" dirty="0" err="1">
                <a:solidFill>
                  <a:srgbClr val="222222"/>
                </a:solidFill>
                <a:effectLst/>
                <a:highlight>
                  <a:srgbClr val="FFFFFF"/>
                </a:highlight>
                <a:latin typeface="ITC Avant Garde Std Bk" panose="02000503030000020004" pitchFamily="50" charset="0"/>
              </a:rPr>
              <a:t>Adámek</a:t>
            </a:r>
            <a:r>
              <a:rPr lang="en-GB" b="0" i="0" dirty="0">
                <a:solidFill>
                  <a:srgbClr val="222222"/>
                </a:solidFill>
                <a:effectLst/>
                <a:highlight>
                  <a:srgbClr val="FFFFFF"/>
                </a:highlight>
                <a:latin typeface="ITC Avant Garde Std Bk" panose="02000503030000020004" pitchFamily="50" charset="0"/>
              </a:rPr>
              <a:t> R, </a:t>
            </a:r>
            <a:r>
              <a:rPr lang="en-GB" b="0" i="0" dirty="0" err="1">
                <a:solidFill>
                  <a:srgbClr val="222222"/>
                </a:solidFill>
                <a:effectLst/>
                <a:highlight>
                  <a:srgbClr val="FFFFFF"/>
                </a:highlight>
                <a:latin typeface="ITC Avant Garde Std Bk" panose="02000503030000020004" pitchFamily="50" charset="0"/>
              </a:rPr>
              <a:t>Brablc</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Vávra</a:t>
            </a:r>
            <a:r>
              <a:rPr lang="en-GB" b="0" i="0" dirty="0">
                <a:solidFill>
                  <a:srgbClr val="222222"/>
                </a:solidFill>
                <a:effectLst/>
                <a:highlight>
                  <a:srgbClr val="FFFFFF"/>
                </a:highlight>
                <a:latin typeface="ITC Avant Garde Std Bk" panose="02000503030000020004" pitchFamily="50" charset="0"/>
              </a:rPr>
              <a:t> P, </a:t>
            </a:r>
            <a:r>
              <a:rPr lang="en-GB" b="0" i="0" dirty="0" err="1">
                <a:solidFill>
                  <a:srgbClr val="222222"/>
                </a:solidFill>
                <a:effectLst/>
                <a:highlight>
                  <a:srgbClr val="FFFFFF"/>
                </a:highlight>
                <a:latin typeface="ITC Avant Garde Std Bk" panose="02000503030000020004" pitchFamily="50" charset="0"/>
              </a:rPr>
              <a:t>Dobossy</a:t>
            </a:r>
            <a:r>
              <a:rPr lang="en-GB" b="0" i="0" dirty="0">
                <a:solidFill>
                  <a:srgbClr val="222222"/>
                </a:solidFill>
                <a:effectLst/>
                <a:highlight>
                  <a:srgbClr val="FFFFFF"/>
                </a:highlight>
                <a:latin typeface="ITC Avant Garde Std Bk" panose="02000503030000020004" pitchFamily="50" charset="0"/>
              </a:rPr>
              <a:t> B, </a:t>
            </a:r>
            <a:r>
              <a:rPr lang="en-GB" b="0" i="0" dirty="0" err="1">
                <a:solidFill>
                  <a:srgbClr val="222222"/>
                </a:solidFill>
                <a:effectLst/>
                <a:highlight>
                  <a:srgbClr val="FFFFFF"/>
                </a:highlight>
                <a:latin typeface="ITC Avant Garde Std Bk" panose="02000503030000020004" pitchFamily="50" charset="0"/>
              </a:rPr>
              <a:t>Formánek</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Radil</a:t>
            </a:r>
            <a:r>
              <a:rPr lang="en-GB" b="0" i="0" dirty="0">
                <a:solidFill>
                  <a:srgbClr val="222222"/>
                </a:solidFill>
                <a:effectLst/>
                <a:highlight>
                  <a:srgbClr val="FFFFFF"/>
                </a:highlight>
                <a:latin typeface="ITC Avant Garde Std Bk" panose="02000503030000020004" pitchFamily="50" charset="0"/>
              </a:rPr>
              <a:t> F. Analytical Models for Pose Estimate Variance of Planar Fiducial Markers for Mobile Robot Localisation. </a:t>
            </a:r>
            <a:r>
              <a:rPr lang="en-GB" b="0" i="1" dirty="0">
                <a:solidFill>
                  <a:srgbClr val="222222"/>
                </a:solidFill>
                <a:effectLst/>
                <a:highlight>
                  <a:srgbClr val="FFFFFF"/>
                </a:highlight>
                <a:latin typeface="ITC Avant Garde Std Bk" panose="02000503030000020004" pitchFamily="50" charset="0"/>
              </a:rPr>
              <a:t>Sensors</a:t>
            </a:r>
            <a:r>
              <a:rPr lang="en-GB" b="0" i="0" dirty="0">
                <a:solidFill>
                  <a:srgbClr val="222222"/>
                </a:solidFill>
                <a:effectLst/>
                <a:highlight>
                  <a:srgbClr val="FFFFFF"/>
                </a:highlight>
                <a:latin typeface="ITC Avant Garde Std Bk" panose="02000503030000020004" pitchFamily="50" charset="0"/>
              </a:rPr>
              <a:t>. 2023; 23(12):5746.</a:t>
            </a:r>
            <a:endParaRPr lang="en-BE" dirty="0">
              <a:latin typeface="ITC Avant Garde Std Bk" panose="02000503030000020004" pitchFamily="50" charset="0"/>
            </a:endParaRPr>
          </a:p>
        </p:txBody>
      </p:sp>
    </p:spTree>
    <p:extLst>
      <p:ext uri="{BB962C8B-B14F-4D97-AF65-F5344CB8AC3E}">
        <p14:creationId xmlns:p14="http://schemas.microsoft.com/office/powerpoint/2010/main" val="606892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Select all square fiducial marker types</a:t>
            </a:r>
            <a:endParaRPr lang="en-BE" i="1" dirty="0"/>
          </a:p>
        </p:txBody>
      </p:sp>
      <p:pic>
        <p:nvPicPr>
          <p:cNvPr id="5" name="Afbeelding 4" descr="Afbeelding met tekst, Lettertype, schermopname, lijn&#10;&#10;Automatisch gegenereerde beschrijving">
            <a:extLst>
              <a:ext uri="{FF2B5EF4-FFF2-40B4-BE49-F238E27FC236}">
                <a16:creationId xmlns:a16="http://schemas.microsoft.com/office/drawing/2014/main" id="{6189AE53-2988-4F4F-FC69-E284E52A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1770427"/>
          </a:xfrm>
          <a:prstGeom prst="rect">
            <a:avLst/>
          </a:prstGeom>
        </p:spPr>
      </p:pic>
    </p:spTree>
    <p:extLst>
      <p:ext uri="{BB962C8B-B14F-4D97-AF65-F5344CB8AC3E}">
        <p14:creationId xmlns:p14="http://schemas.microsoft.com/office/powerpoint/2010/main" val="69009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4049F-0F71-FF83-3EE7-E52B20980D5D}"/>
              </a:ext>
            </a:extLst>
          </p:cNvPr>
          <p:cNvSpPr>
            <a:spLocks noGrp="1"/>
          </p:cNvSpPr>
          <p:nvPr>
            <p:ph type="title"/>
          </p:nvPr>
        </p:nvSpPr>
        <p:spPr/>
        <p:txBody>
          <a:bodyPr/>
          <a:lstStyle/>
          <a:p>
            <a:r>
              <a:rPr lang="en-US" dirty="0"/>
              <a:t>Background – Fiducial Marker</a:t>
            </a:r>
            <a:endParaRPr lang="en-BE" dirty="0"/>
          </a:p>
        </p:txBody>
      </p:sp>
      <p:sp>
        <p:nvSpPr>
          <p:cNvPr id="5" name="Tekstvak 4">
            <a:extLst>
              <a:ext uri="{FF2B5EF4-FFF2-40B4-BE49-F238E27FC236}">
                <a16:creationId xmlns:a16="http://schemas.microsoft.com/office/drawing/2014/main" id="{5F08ADF9-1E46-B90F-6C1F-066752ABC5E8}"/>
              </a:ext>
            </a:extLst>
          </p:cNvPr>
          <p:cNvSpPr txBox="1"/>
          <p:nvPr/>
        </p:nvSpPr>
        <p:spPr>
          <a:xfrm>
            <a:off x="5668750" y="1589797"/>
            <a:ext cx="6103256" cy="923330"/>
          </a:xfrm>
          <a:prstGeom prst="rect">
            <a:avLst/>
          </a:prstGeom>
          <a:noFill/>
        </p:spPr>
        <p:txBody>
          <a:bodyPr wrap="square">
            <a:spAutoFit/>
          </a:bodyPr>
          <a:lstStyle/>
          <a:p>
            <a:pPr algn="just"/>
            <a:r>
              <a:rPr lang="en-US" b="0" i="0" dirty="0" err="1">
                <a:solidFill>
                  <a:srgbClr val="222222"/>
                </a:solidFill>
                <a:effectLst/>
                <a:highlight>
                  <a:srgbClr val="FFFFFF"/>
                </a:highlight>
                <a:latin typeface="ITC Avant Garde Std Bk" panose="02000503030000020004" pitchFamily="50" charset="0"/>
              </a:rPr>
              <a:t>Košťák</a:t>
            </a:r>
            <a:r>
              <a:rPr lang="en-US" b="0" i="0" dirty="0">
                <a:solidFill>
                  <a:srgbClr val="222222"/>
                </a:solidFill>
                <a:effectLst/>
                <a:highlight>
                  <a:srgbClr val="FFFFFF"/>
                </a:highlight>
                <a:latin typeface="ITC Avant Garde Std Bk" panose="02000503030000020004" pitchFamily="50" charset="0"/>
              </a:rPr>
              <a:t>, M.; </a:t>
            </a:r>
            <a:r>
              <a:rPr lang="en-US" b="0" i="0" dirty="0" err="1">
                <a:solidFill>
                  <a:srgbClr val="222222"/>
                </a:solidFill>
                <a:effectLst/>
                <a:highlight>
                  <a:srgbClr val="FFFFFF"/>
                </a:highlight>
                <a:latin typeface="ITC Avant Garde Std Bk" panose="02000503030000020004" pitchFamily="50" charset="0"/>
              </a:rPr>
              <a:t>Slabý</a:t>
            </a:r>
            <a:r>
              <a:rPr lang="en-US" b="0" i="0" dirty="0">
                <a:solidFill>
                  <a:srgbClr val="222222"/>
                </a:solidFill>
                <a:effectLst/>
                <a:highlight>
                  <a:srgbClr val="FFFFFF"/>
                </a:highlight>
                <a:latin typeface="ITC Avant Garde Std Bk" panose="02000503030000020004" pitchFamily="50" charset="0"/>
              </a:rPr>
              <a:t>, A. Designing a Simple Fiducial Marker for Localization in Spatial Scenes Using Neural Networks. </a:t>
            </a:r>
            <a:r>
              <a:rPr lang="en-US" b="0" i="1" dirty="0">
                <a:solidFill>
                  <a:srgbClr val="222222"/>
                </a:solidFill>
                <a:effectLst/>
                <a:highlight>
                  <a:srgbClr val="FFFFFF"/>
                </a:highlight>
                <a:latin typeface="ITC Avant Garde Std Bk" panose="02000503030000020004" pitchFamily="50" charset="0"/>
              </a:rPr>
              <a:t>Sensors</a:t>
            </a:r>
            <a:r>
              <a:rPr lang="en-US" b="0" i="0" dirty="0">
                <a:solidFill>
                  <a:srgbClr val="222222"/>
                </a:solidFill>
                <a:effectLst/>
                <a:highlight>
                  <a:srgbClr val="FFFFFF"/>
                </a:highlight>
                <a:latin typeface="ITC Avant Garde Std Bk" panose="02000503030000020004" pitchFamily="50" charset="0"/>
              </a:rPr>
              <a:t> </a:t>
            </a:r>
            <a:r>
              <a:rPr lang="en-US" i="0" dirty="0">
                <a:solidFill>
                  <a:srgbClr val="222222"/>
                </a:solidFill>
                <a:effectLst/>
                <a:highlight>
                  <a:srgbClr val="FFFFFF"/>
                </a:highlight>
                <a:latin typeface="ITC Avant Garde Std Bk" panose="02000503030000020004" pitchFamily="50" charset="0"/>
              </a:rPr>
              <a:t>2021</a:t>
            </a:r>
            <a:r>
              <a:rPr lang="en-US" b="0" i="0" dirty="0">
                <a:solidFill>
                  <a:srgbClr val="222222"/>
                </a:solidFill>
                <a:effectLst/>
                <a:highlight>
                  <a:srgbClr val="FFFFFF"/>
                </a:highlight>
                <a:latin typeface="ITC Avant Garde Std Bk" panose="02000503030000020004" pitchFamily="50" charset="0"/>
              </a:rPr>
              <a:t>, </a:t>
            </a:r>
            <a:r>
              <a:rPr lang="en-US" b="0" i="1" dirty="0">
                <a:solidFill>
                  <a:srgbClr val="222222"/>
                </a:solidFill>
                <a:effectLst/>
                <a:highlight>
                  <a:srgbClr val="FFFFFF"/>
                </a:highlight>
                <a:latin typeface="ITC Avant Garde Std Bk" panose="02000503030000020004" pitchFamily="50" charset="0"/>
              </a:rPr>
              <a:t>21</a:t>
            </a:r>
            <a:r>
              <a:rPr lang="en-US" b="0" i="0" dirty="0">
                <a:solidFill>
                  <a:srgbClr val="222222"/>
                </a:solidFill>
                <a:effectLst/>
                <a:highlight>
                  <a:srgbClr val="FFFFFF"/>
                </a:highlight>
                <a:latin typeface="ITC Avant Garde Std Bk" panose="02000503030000020004" pitchFamily="50" charset="0"/>
              </a:rPr>
              <a:t>, 5407.</a:t>
            </a:r>
            <a:endParaRPr lang="en-BE" dirty="0">
              <a:latin typeface="ITC Avant Garde Std Bk" panose="02000503030000020004" pitchFamily="50" charset="0"/>
            </a:endParaRPr>
          </a:p>
        </p:txBody>
      </p:sp>
      <p:pic>
        <p:nvPicPr>
          <p:cNvPr id="7" name="Afbeelding 6" descr="Afbeelding met tekst, cirkel, schermopname, ontwerp&#10;&#10;Automatisch gegenereerde beschrijving">
            <a:extLst>
              <a:ext uri="{FF2B5EF4-FFF2-40B4-BE49-F238E27FC236}">
                <a16:creationId xmlns:a16="http://schemas.microsoft.com/office/drawing/2014/main" id="{6019EF50-E80B-5841-5AD6-4EBF3FCA3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 y="1180494"/>
            <a:ext cx="4927226" cy="5185469"/>
          </a:xfrm>
          <a:prstGeom prst="rect">
            <a:avLst/>
          </a:prstGeom>
        </p:spPr>
      </p:pic>
      <p:pic>
        <p:nvPicPr>
          <p:cNvPr id="9" name="Afbeelding 8" descr="Afbeelding met tekst, schermopname, Graphics, cirkel&#10;&#10;Automatisch gegenereerde beschrijving">
            <a:extLst>
              <a:ext uri="{FF2B5EF4-FFF2-40B4-BE49-F238E27FC236}">
                <a16:creationId xmlns:a16="http://schemas.microsoft.com/office/drawing/2014/main" id="{8427A70A-D275-9ADD-654D-02335AC75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3023810"/>
            <a:ext cx="5179750" cy="3342153"/>
          </a:xfrm>
          <a:prstGeom prst="rect">
            <a:avLst/>
          </a:prstGeom>
        </p:spPr>
      </p:pic>
    </p:spTree>
    <p:extLst>
      <p:ext uri="{BB962C8B-B14F-4D97-AF65-F5344CB8AC3E}">
        <p14:creationId xmlns:p14="http://schemas.microsoft.com/office/powerpoint/2010/main" val="3338373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Supporting Slide</a:t>
            </a:r>
            <a:endParaRPr lang="en-BE" dirty="0"/>
          </a:p>
        </p:txBody>
      </p:sp>
      <p:pic>
        <p:nvPicPr>
          <p:cNvPr id="4" name="Picture 3" descr="A black and white background with text&#10;&#10;Description automatically generated">
            <a:extLst>
              <a:ext uri="{FF2B5EF4-FFF2-40B4-BE49-F238E27FC236}">
                <a16:creationId xmlns:a16="http://schemas.microsoft.com/office/drawing/2014/main" id="{336576DC-9563-F910-4E0E-F14B94034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087" y="4241048"/>
            <a:ext cx="7772400" cy="2274848"/>
          </a:xfrm>
          <a:prstGeom prst="rect">
            <a:avLst/>
          </a:prstGeom>
        </p:spPr>
      </p:pic>
      <p:pic>
        <p:nvPicPr>
          <p:cNvPr id="7" name="Picture 6" descr="A black background with blue and white objects&#10;&#10;Description automatically generated">
            <a:extLst>
              <a:ext uri="{FF2B5EF4-FFF2-40B4-BE49-F238E27FC236}">
                <a16:creationId xmlns:a16="http://schemas.microsoft.com/office/drawing/2014/main" id="{7D7158F3-48BD-8C35-9058-15F26F40B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52" y="1251287"/>
            <a:ext cx="10528671" cy="2668366"/>
          </a:xfrm>
          <a:prstGeom prst="rect">
            <a:avLst/>
          </a:prstGeom>
        </p:spPr>
      </p:pic>
    </p:spTree>
    <p:extLst>
      <p:ext uri="{BB962C8B-B14F-4D97-AF65-F5344CB8AC3E}">
        <p14:creationId xmlns:p14="http://schemas.microsoft.com/office/powerpoint/2010/main" val="2779877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4" name="Afbeelding 3" descr="Afbeelding met schermopname, tekenfilm&#10;&#10;Automatisch gegenereerde beschrijving">
            <a:extLst>
              <a:ext uri="{FF2B5EF4-FFF2-40B4-BE49-F238E27FC236}">
                <a16:creationId xmlns:a16="http://schemas.microsoft.com/office/drawing/2014/main" id="{4F2AA7A4-5E51-4C0E-15C5-DB14C288D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74" y="1474996"/>
            <a:ext cx="10961451" cy="4410415"/>
          </a:xfrm>
          <a:prstGeom prst="rect">
            <a:avLst/>
          </a:prstGeom>
        </p:spPr>
      </p:pic>
    </p:spTree>
    <p:extLst>
      <p:ext uri="{BB962C8B-B14F-4D97-AF65-F5344CB8AC3E}">
        <p14:creationId xmlns:p14="http://schemas.microsoft.com/office/powerpoint/2010/main" val="476112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5" name="Afbeelding 4" descr="Afbeelding met tekst, schermopname, Lettertype&#10;&#10;Automatisch gegenereerde beschrijving">
            <a:extLst>
              <a:ext uri="{FF2B5EF4-FFF2-40B4-BE49-F238E27FC236}">
                <a16:creationId xmlns:a16="http://schemas.microsoft.com/office/drawing/2014/main" id="{8D1FE5A5-0120-641A-5EAA-D026A83BE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5" y="1201389"/>
            <a:ext cx="10902550" cy="4933404"/>
          </a:xfrm>
          <a:prstGeom prst="rect">
            <a:avLst/>
          </a:prstGeom>
        </p:spPr>
      </p:pic>
    </p:spTree>
    <p:extLst>
      <p:ext uri="{BB962C8B-B14F-4D97-AF65-F5344CB8AC3E}">
        <p14:creationId xmlns:p14="http://schemas.microsoft.com/office/powerpoint/2010/main" val="31333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Problem</a:t>
            </a:r>
            <a:endParaRPr lang="en-BE" dirty="0"/>
          </a:p>
        </p:txBody>
      </p:sp>
      <p:pic>
        <p:nvPicPr>
          <p:cNvPr id="5" name="Afbeelding 4" descr="Afbeelding met tekst, schermopname, overdekt&#10;&#10;Automatisch gegenereerde beschrijving">
            <a:extLst>
              <a:ext uri="{FF2B5EF4-FFF2-40B4-BE49-F238E27FC236}">
                <a16:creationId xmlns:a16="http://schemas.microsoft.com/office/drawing/2014/main" id="{856D6E57-3EA9-7923-10A8-CD0E0B9CF7A3}"/>
              </a:ext>
            </a:extLst>
          </p:cNvPr>
          <p:cNvPicPr>
            <a:picLocks noChangeAspect="1"/>
          </p:cNvPicPr>
          <p:nvPr/>
        </p:nvPicPr>
        <p:blipFill rotWithShape="1">
          <a:blip r:embed="rId3">
            <a:extLst>
              <a:ext uri="{28A0092B-C50C-407E-A947-70E740481C1C}">
                <a14:useLocalDpi xmlns:a14="http://schemas.microsoft.com/office/drawing/2010/main" val="0"/>
              </a:ext>
            </a:extLst>
          </a:blip>
          <a:srcRect t="18182" b="14424"/>
          <a:stretch/>
        </p:blipFill>
        <p:spPr>
          <a:xfrm>
            <a:off x="8629169" y="1650207"/>
            <a:ext cx="3206590" cy="4683923"/>
          </a:xfrm>
          <a:prstGeom prst="rect">
            <a:avLst/>
          </a:prstGeom>
        </p:spPr>
      </p:pic>
      <p:pic>
        <p:nvPicPr>
          <p:cNvPr id="7" name="Afbeelding 6" descr="Afbeelding met tekst, schermopname&#10;&#10;Automatisch gegenereerde beschrijving">
            <a:extLst>
              <a:ext uri="{FF2B5EF4-FFF2-40B4-BE49-F238E27FC236}">
                <a16:creationId xmlns:a16="http://schemas.microsoft.com/office/drawing/2014/main" id="{2A569FB9-C5D2-A94C-8DB0-A7847A1601E9}"/>
              </a:ext>
            </a:extLst>
          </p:cNvPr>
          <p:cNvPicPr>
            <a:picLocks noChangeAspect="1"/>
          </p:cNvPicPr>
          <p:nvPr/>
        </p:nvPicPr>
        <p:blipFill rotWithShape="1">
          <a:blip r:embed="rId4">
            <a:extLst>
              <a:ext uri="{28A0092B-C50C-407E-A947-70E740481C1C}">
                <a14:useLocalDpi xmlns:a14="http://schemas.microsoft.com/office/drawing/2010/main" val="0"/>
              </a:ext>
            </a:extLst>
          </a:blip>
          <a:srcRect t="19333" b="13273"/>
          <a:stretch/>
        </p:blipFill>
        <p:spPr>
          <a:xfrm>
            <a:off x="5341573" y="1650207"/>
            <a:ext cx="3125692" cy="4683923"/>
          </a:xfrm>
          <a:prstGeom prst="rect">
            <a:avLst/>
          </a:prstGeom>
        </p:spPr>
      </p:pic>
      <p:sp>
        <p:nvSpPr>
          <p:cNvPr id="8" name="Tijdelijke aanduiding voor inhoud 2">
            <a:extLst>
              <a:ext uri="{FF2B5EF4-FFF2-40B4-BE49-F238E27FC236}">
                <a16:creationId xmlns:a16="http://schemas.microsoft.com/office/drawing/2014/main" id="{2DBF95F3-C9E9-DEA8-84B4-618D79BF7032}"/>
              </a:ext>
            </a:extLst>
          </p:cNvPr>
          <p:cNvSpPr>
            <a:spLocks noGrp="1"/>
          </p:cNvSpPr>
          <p:nvPr>
            <p:ph idx="1"/>
          </p:nvPr>
        </p:nvSpPr>
        <p:spPr>
          <a:xfrm>
            <a:off x="595952" y="1728794"/>
            <a:ext cx="4333236" cy="4605337"/>
          </a:xfrm>
        </p:spPr>
        <p:txBody>
          <a:bodyPr>
            <a:normAutofit lnSpcReduction="10000"/>
          </a:bodyPr>
          <a:lstStyle/>
          <a:p>
            <a:pPr marL="0" indent="0">
              <a:buNone/>
            </a:pPr>
            <a:r>
              <a:rPr lang="nl-NL" dirty="0"/>
              <a:t>How </a:t>
            </a:r>
            <a:r>
              <a:rPr lang="nl-NL" dirty="0" err="1"/>
              <a:t>can</a:t>
            </a:r>
            <a:r>
              <a:rPr lang="nl-NL" dirty="0"/>
              <a:t> we </a:t>
            </a:r>
            <a:r>
              <a:rPr lang="nl-NL" dirty="0" err="1"/>
              <a:t>define</a:t>
            </a:r>
            <a:r>
              <a:rPr lang="nl-NL" dirty="0"/>
              <a:t> a </a:t>
            </a:r>
            <a:r>
              <a:rPr lang="nl-NL" u="sng" dirty="0"/>
              <a:t>common </a:t>
            </a:r>
            <a:r>
              <a:rPr lang="nl-NL" u="sng" dirty="0" err="1"/>
              <a:t>reference</a:t>
            </a:r>
            <a:r>
              <a:rPr lang="nl-NL" u="sng" dirty="0"/>
              <a:t> frame</a:t>
            </a:r>
            <a:r>
              <a:rPr lang="nl-NL" dirty="0"/>
              <a:t> </a:t>
            </a:r>
            <a:r>
              <a:rPr lang="nl-NL" dirty="0" err="1"/>
              <a:t>between</a:t>
            </a:r>
            <a:r>
              <a:rPr lang="nl-NL" dirty="0"/>
              <a:t> </a:t>
            </a:r>
            <a:r>
              <a:rPr lang="nl-NL" dirty="0" err="1"/>
              <a:t>two</a:t>
            </a:r>
            <a:r>
              <a:rPr lang="nl-NL" dirty="0"/>
              <a:t> independent </a:t>
            </a:r>
            <a:r>
              <a:rPr lang="nl-NL" dirty="0" err="1"/>
              <a:t>augmented</a:t>
            </a:r>
            <a:r>
              <a:rPr lang="nl-NL" dirty="0"/>
              <a:t> </a:t>
            </a:r>
            <a:r>
              <a:rPr lang="nl-NL" dirty="0" err="1"/>
              <a:t>reality</a:t>
            </a:r>
            <a:r>
              <a:rPr lang="nl-NL" dirty="0"/>
              <a:t> </a:t>
            </a:r>
            <a:r>
              <a:rPr lang="nl-NL" dirty="0" err="1"/>
              <a:t>frameworks</a:t>
            </a:r>
            <a:r>
              <a:rPr lang="nl-NL" dirty="0"/>
              <a:t>?</a:t>
            </a:r>
          </a:p>
          <a:p>
            <a:pPr marL="0" indent="0">
              <a:buNone/>
            </a:pPr>
            <a:endParaRPr lang="nl-NL" dirty="0"/>
          </a:p>
          <a:p>
            <a:pPr marL="0" indent="0">
              <a:buNone/>
            </a:pPr>
            <a:r>
              <a:rPr lang="nl-NL" dirty="0"/>
              <a:t>How </a:t>
            </a:r>
            <a:r>
              <a:rPr lang="nl-NL" dirty="0" err="1"/>
              <a:t>can</a:t>
            </a:r>
            <a:r>
              <a:rPr lang="nl-NL" dirty="0"/>
              <a:t> we </a:t>
            </a:r>
            <a:r>
              <a:rPr lang="nl-NL" dirty="0" err="1"/>
              <a:t>define</a:t>
            </a:r>
            <a:r>
              <a:rPr lang="nl-NL" dirty="0"/>
              <a:t> </a:t>
            </a:r>
            <a:r>
              <a:rPr lang="nl-NL" dirty="0" err="1"/>
              <a:t>this</a:t>
            </a:r>
            <a:r>
              <a:rPr lang="nl-NL" dirty="0"/>
              <a:t> common </a:t>
            </a:r>
            <a:r>
              <a:rPr lang="nl-NL" dirty="0" err="1"/>
              <a:t>reference</a:t>
            </a:r>
            <a:r>
              <a:rPr lang="nl-NL" dirty="0"/>
              <a:t> frame </a:t>
            </a:r>
            <a:r>
              <a:rPr lang="nl-NL" dirty="0" err="1"/>
              <a:t>using</a:t>
            </a:r>
            <a:r>
              <a:rPr lang="nl-NL" dirty="0"/>
              <a:t> a </a:t>
            </a:r>
            <a:r>
              <a:rPr lang="nl-NL" u="sng" dirty="0" err="1"/>
              <a:t>wide</a:t>
            </a:r>
            <a:r>
              <a:rPr lang="nl-NL" u="sng" dirty="0"/>
              <a:t> range of </a:t>
            </a:r>
            <a:r>
              <a:rPr lang="nl-NL" u="sng" dirty="0" err="1"/>
              <a:t>fiducial</a:t>
            </a:r>
            <a:r>
              <a:rPr lang="nl-NL" u="sng" dirty="0"/>
              <a:t> markers</a:t>
            </a:r>
            <a:r>
              <a:rPr lang="nl-NL" dirty="0"/>
              <a:t>?</a:t>
            </a:r>
          </a:p>
        </p:txBody>
      </p:sp>
      <p:sp>
        <p:nvSpPr>
          <p:cNvPr id="6" name="Tijdelijke aanduiding voor inhoud 2">
            <a:extLst>
              <a:ext uri="{FF2B5EF4-FFF2-40B4-BE49-F238E27FC236}">
                <a16:creationId xmlns:a16="http://schemas.microsoft.com/office/drawing/2014/main" id="{CB5C70C5-50A6-D6A3-CEC3-666048852653}"/>
              </a:ext>
            </a:extLst>
          </p:cNvPr>
          <p:cNvSpPr txBox="1">
            <a:spLocks/>
          </p:cNvSpPr>
          <p:nvPr/>
        </p:nvSpPr>
        <p:spPr>
          <a:xfrm>
            <a:off x="595952" y="1126331"/>
            <a:ext cx="11239807" cy="52387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b="1" dirty="0"/>
              <a:t>”How </a:t>
            </a:r>
            <a:r>
              <a:rPr lang="nl-NL" b="1" dirty="0" err="1"/>
              <a:t>can</a:t>
            </a:r>
            <a:r>
              <a:rPr lang="nl-NL" b="1" dirty="0"/>
              <a:t> we </a:t>
            </a:r>
            <a:r>
              <a:rPr lang="nl-NL" b="1" dirty="0" err="1"/>
              <a:t>pave</a:t>
            </a:r>
            <a:r>
              <a:rPr lang="nl-NL" b="1" dirty="0"/>
              <a:t> </a:t>
            </a:r>
            <a:r>
              <a:rPr lang="nl-NL" b="1" dirty="0" err="1"/>
              <a:t>the</a:t>
            </a:r>
            <a:r>
              <a:rPr lang="nl-NL" b="1" dirty="0"/>
              <a:t> way </a:t>
            </a:r>
            <a:r>
              <a:rPr lang="nl-NL" b="1" dirty="0" err="1"/>
              <a:t>towards</a:t>
            </a:r>
            <a:r>
              <a:rPr lang="nl-NL" b="1" dirty="0"/>
              <a:t> </a:t>
            </a:r>
            <a:r>
              <a:rPr lang="nl-NL" b="1" dirty="0" err="1"/>
              <a:t>interoperable</a:t>
            </a:r>
            <a:r>
              <a:rPr lang="nl-NL" b="1" dirty="0"/>
              <a:t> AR </a:t>
            </a:r>
            <a:r>
              <a:rPr lang="nl-NL" b="1" dirty="0" err="1"/>
              <a:t>applications</a:t>
            </a:r>
            <a:r>
              <a:rPr lang="nl-NL" b="1" dirty="0"/>
              <a:t>?”</a:t>
            </a:r>
          </a:p>
        </p:txBody>
      </p:sp>
    </p:spTree>
    <p:extLst>
      <p:ext uri="{BB962C8B-B14F-4D97-AF65-F5344CB8AC3E}">
        <p14:creationId xmlns:p14="http://schemas.microsoft.com/office/powerpoint/2010/main" val="8840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normAutofit/>
          </a:bodyPr>
          <a:lstStyle/>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ontologies</a:t>
            </a:r>
            <a:endParaRPr lang="nl-NL" b="1" dirty="0"/>
          </a:p>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frameworks</a:t>
            </a:r>
            <a:endParaRPr lang="nl-NL" b="1" dirty="0"/>
          </a:p>
          <a:p>
            <a:pPr marL="514350" indent="-514350">
              <a:buFont typeface="+mj-lt"/>
              <a:buAutoNum type="arabicPeriod"/>
            </a:pPr>
            <a:r>
              <a:rPr lang="nl-NL" dirty="0" err="1"/>
              <a:t>Identification</a:t>
            </a:r>
            <a:r>
              <a:rPr lang="nl-NL" dirty="0"/>
              <a:t> of common </a:t>
            </a:r>
            <a:r>
              <a:rPr lang="nl-NL" b="1" dirty="0"/>
              <a:t>markers types </a:t>
            </a:r>
            <a:r>
              <a:rPr lang="nl-NL" dirty="0"/>
              <a:t>(</a:t>
            </a:r>
            <a:r>
              <a:rPr lang="nl-NL" dirty="0" err="1"/>
              <a:t>and</a:t>
            </a:r>
            <a:r>
              <a:rPr lang="nl-NL" dirty="0"/>
              <a:t> </a:t>
            </a:r>
            <a:r>
              <a:rPr lang="nl-NL" dirty="0" err="1"/>
              <a:t>variations</a:t>
            </a:r>
            <a:r>
              <a:rPr lang="nl-NL" dirty="0"/>
              <a:t>)</a:t>
            </a:r>
          </a:p>
          <a:p>
            <a:pPr marL="514350" indent="-514350">
              <a:buFont typeface="+mj-lt"/>
              <a:buAutoNum type="arabicPeriod"/>
            </a:pPr>
            <a:r>
              <a:rPr lang="nl-NL" b="1" dirty="0"/>
              <a:t>Design goals </a:t>
            </a:r>
            <a:r>
              <a:rPr lang="nl-NL" dirty="0" err="1"/>
              <a:t>based</a:t>
            </a:r>
            <a:r>
              <a:rPr lang="nl-NL" dirty="0"/>
              <a:t> on </a:t>
            </a:r>
            <a:r>
              <a:rPr lang="nl-NL" dirty="0" err="1"/>
              <a:t>problem</a:t>
            </a:r>
            <a:r>
              <a:rPr lang="nl-NL" dirty="0"/>
              <a:t> statement</a:t>
            </a:r>
          </a:p>
          <a:p>
            <a:pPr marL="514350" indent="-514350">
              <a:buFont typeface="+mj-lt"/>
              <a:buAutoNum type="arabicPeriod"/>
            </a:pPr>
            <a:r>
              <a:rPr lang="nl-NL" b="1" dirty="0"/>
              <a:t>Design</a:t>
            </a:r>
            <a:r>
              <a:rPr lang="nl-NL" dirty="0"/>
              <a:t> of </a:t>
            </a:r>
            <a:r>
              <a:rPr lang="nl-NL" dirty="0" err="1"/>
              <a:t>ontology</a:t>
            </a:r>
            <a:endParaRPr lang="nl-NL" dirty="0"/>
          </a:p>
          <a:p>
            <a:pPr marL="514350" indent="-514350">
              <a:buFont typeface="+mj-lt"/>
              <a:buAutoNum type="arabicPeriod"/>
            </a:pPr>
            <a:r>
              <a:rPr lang="nl-NL" b="1" dirty="0" err="1"/>
              <a:t>Validation</a:t>
            </a:r>
            <a:r>
              <a:rPr lang="nl-NL" dirty="0"/>
              <a:t> of </a:t>
            </a:r>
            <a:r>
              <a:rPr lang="nl-NL" dirty="0" err="1"/>
              <a:t>the</a:t>
            </a:r>
            <a:r>
              <a:rPr lang="nl-NL" dirty="0"/>
              <a:t> design goals </a:t>
            </a:r>
            <a:r>
              <a:rPr lang="nl-NL" dirty="0" err="1"/>
              <a:t>using</a:t>
            </a:r>
            <a:r>
              <a:rPr lang="nl-NL" dirty="0"/>
              <a:t> SPARQL </a:t>
            </a:r>
            <a:r>
              <a:rPr lang="nl-NL" dirty="0" err="1"/>
              <a:t>queries</a:t>
            </a:r>
            <a:endParaRPr lang="nl-NL" dirty="0"/>
          </a:p>
          <a:p>
            <a:pPr marL="514350" indent="-514350">
              <a:buFont typeface="+mj-lt"/>
              <a:buAutoNum type="arabicPeriod"/>
            </a:pPr>
            <a:r>
              <a:rPr lang="nl-NL" b="1" dirty="0"/>
              <a:t>Integration</a:t>
            </a:r>
            <a:r>
              <a:rPr lang="nl-NL" dirty="0"/>
              <a:t> </a:t>
            </a:r>
            <a:r>
              <a:rPr lang="nl-NL" dirty="0" err="1"/>
              <a:t>testing</a:t>
            </a:r>
            <a:r>
              <a:rPr lang="nl-NL" dirty="0"/>
              <a:t> of </a:t>
            </a:r>
            <a:r>
              <a:rPr lang="nl-NL" dirty="0" err="1"/>
              <a:t>the</a:t>
            </a:r>
            <a:r>
              <a:rPr lang="nl-NL" dirty="0"/>
              <a:t> </a:t>
            </a:r>
            <a:r>
              <a:rPr lang="nl-NL" dirty="0" err="1"/>
              <a:t>ontology</a:t>
            </a:r>
            <a:endParaRPr lang="nl-NL" dirty="0"/>
          </a:p>
          <a:p>
            <a:pPr marL="0" indent="0">
              <a:buNone/>
            </a:pPr>
            <a:endParaRPr lang="nl-NL" dirty="0"/>
          </a:p>
          <a:p>
            <a:pPr marL="0" indent="0">
              <a:buNone/>
            </a:pPr>
            <a:endParaRPr lang="nl-NL" sz="1800" i="1" dirty="0"/>
          </a:p>
          <a:p>
            <a:pPr marL="0" indent="0">
              <a:buNone/>
            </a:pPr>
            <a:r>
              <a:rPr lang="nl-NL" sz="1800" i="1" dirty="0" err="1"/>
              <a:t>Based</a:t>
            </a:r>
            <a:r>
              <a:rPr lang="nl-NL" sz="1800" i="1" dirty="0"/>
              <a:t> on </a:t>
            </a:r>
            <a:r>
              <a:rPr lang="nl-NL" sz="1800" i="1" dirty="0" err="1"/>
              <a:t>the</a:t>
            </a:r>
            <a:r>
              <a:rPr lang="nl-NL" sz="1800" i="1" dirty="0"/>
              <a:t> </a:t>
            </a:r>
            <a:r>
              <a:rPr lang="nl-NL" sz="1800" i="1" dirty="0" err="1"/>
              <a:t>Linked</a:t>
            </a:r>
            <a:r>
              <a:rPr lang="nl-NL" sz="1800" i="1" dirty="0"/>
              <a:t> Open </a:t>
            </a:r>
            <a:r>
              <a:rPr lang="nl-NL" sz="1800" i="1" dirty="0" err="1"/>
              <a:t>Terms</a:t>
            </a:r>
            <a:r>
              <a:rPr lang="nl-NL" sz="1800" i="1" dirty="0"/>
              <a:t> (LOT) </a:t>
            </a:r>
            <a:r>
              <a:rPr lang="nl-NL" sz="1800" i="1" dirty="0" err="1"/>
              <a:t>methodology</a:t>
            </a:r>
            <a:endParaRPr lang="nl-NL" sz="1800" i="1" dirty="0"/>
          </a:p>
        </p:txBody>
      </p:sp>
    </p:spTree>
    <p:extLst>
      <p:ext uri="{BB962C8B-B14F-4D97-AF65-F5344CB8AC3E}">
        <p14:creationId xmlns:p14="http://schemas.microsoft.com/office/powerpoint/2010/main" val="194587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Ontology Design</a:t>
            </a:r>
            <a:endParaRPr lang="en-BE" dirty="0"/>
          </a:p>
        </p:txBody>
      </p:sp>
      <p:sp>
        <p:nvSpPr>
          <p:cNvPr id="3" name="Tekstvak 2">
            <a:extLst>
              <a:ext uri="{FF2B5EF4-FFF2-40B4-BE49-F238E27FC236}">
                <a16:creationId xmlns:a16="http://schemas.microsoft.com/office/drawing/2014/main" id="{0431DD6F-4CA2-429A-8057-C96D0EB7082E}"/>
              </a:ext>
            </a:extLst>
          </p:cNvPr>
          <p:cNvSpPr txBox="1"/>
          <p:nvPr/>
        </p:nvSpPr>
        <p:spPr>
          <a:xfrm>
            <a:off x="8350973" y="1027660"/>
            <a:ext cx="3623314" cy="2062103"/>
          </a:xfrm>
          <a:prstGeom prst="rect">
            <a:avLst/>
          </a:prstGeom>
          <a:noFill/>
        </p:spPr>
        <p:txBody>
          <a:bodyPr wrap="square">
            <a:spAutoFit/>
          </a:bodyPr>
          <a:lstStyle/>
          <a:p>
            <a:pPr algn="just"/>
            <a:r>
              <a:rPr lang="en-GB" sz="1600" b="0" i="0" dirty="0">
                <a:solidFill>
                  <a:srgbClr val="333333"/>
                </a:solidFill>
                <a:effectLst/>
                <a:latin typeface="ITC Avant Garde Std Bk" panose="02000503030000020004" pitchFamily="50" charset="0"/>
              </a:rPr>
              <a:t>Maxim Van de Wynckel and Beat Signer. 2022. POSO: A Generic Positioning System Ontology. In The Semantic Web – ISWC 2022: 21st International Semantic Web Conference, Virtual Event, October 23–27, 2022, Proceedings. Springer-Verlag, Berlin, Heidelberg, 231–247.</a:t>
            </a:r>
          </a:p>
        </p:txBody>
      </p:sp>
      <p:pic>
        <p:nvPicPr>
          <p:cNvPr id="9" name="Afbeelding 8">
            <a:extLst>
              <a:ext uri="{FF2B5EF4-FFF2-40B4-BE49-F238E27FC236}">
                <a16:creationId xmlns:a16="http://schemas.microsoft.com/office/drawing/2014/main" id="{A692E0C0-6430-5274-76CA-7A146492E8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470" y="1027660"/>
            <a:ext cx="7145411" cy="5564172"/>
          </a:xfrm>
          <a:prstGeom prst="rect">
            <a:avLst/>
          </a:prstGeom>
        </p:spPr>
      </p:pic>
    </p:spTree>
    <p:extLst>
      <p:ext uri="{BB962C8B-B14F-4D97-AF65-F5344CB8AC3E}">
        <p14:creationId xmlns:p14="http://schemas.microsoft.com/office/powerpoint/2010/main" val="348378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4" name="Afbeelding 3">
            <a:extLst>
              <a:ext uri="{FF2B5EF4-FFF2-40B4-BE49-F238E27FC236}">
                <a16:creationId xmlns:a16="http://schemas.microsoft.com/office/drawing/2014/main" id="{198AA4A6-81AC-EF92-1B7C-96E41D96CED1}"/>
              </a:ext>
            </a:extLst>
          </p:cNvPr>
          <p:cNvPicPr>
            <a:picLocks/>
          </p:cNvPicPr>
          <p:nvPr/>
        </p:nvPicPr>
        <p:blipFill rotWithShape="1">
          <a:blip r:embed="rId3"/>
          <a:srcRect b="65418"/>
          <a:stretch/>
        </p:blipFill>
        <p:spPr>
          <a:xfrm>
            <a:off x="595952" y="1321270"/>
            <a:ext cx="11116536" cy="5079529"/>
          </a:xfrm>
          <a:prstGeom prst="rect">
            <a:avLst/>
          </a:prstGeom>
        </p:spPr>
      </p:pic>
    </p:spTree>
    <p:extLst>
      <p:ext uri="{BB962C8B-B14F-4D97-AF65-F5344CB8AC3E}">
        <p14:creationId xmlns:p14="http://schemas.microsoft.com/office/powerpoint/2010/main" val="137724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3" name="Afbeelding 2">
            <a:extLst>
              <a:ext uri="{FF2B5EF4-FFF2-40B4-BE49-F238E27FC236}">
                <a16:creationId xmlns:a16="http://schemas.microsoft.com/office/drawing/2014/main" id="{95CE438D-569F-668E-6CEB-6E4906C197BC}"/>
              </a:ext>
            </a:extLst>
          </p:cNvPr>
          <p:cNvPicPr>
            <a:picLocks/>
          </p:cNvPicPr>
          <p:nvPr/>
        </p:nvPicPr>
        <p:blipFill rotWithShape="1">
          <a:blip r:embed="rId3"/>
          <a:srcRect t="81279" b="-839"/>
          <a:stretch/>
        </p:blipFill>
        <p:spPr>
          <a:xfrm>
            <a:off x="282081" y="1849711"/>
            <a:ext cx="14349594" cy="3708400"/>
          </a:xfrm>
          <a:prstGeom prst="rect">
            <a:avLst/>
          </a:prstGeom>
        </p:spPr>
      </p:pic>
    </p:spTree>
    <p:extLst>
      <p:ext uri="{BB962C8B-B14F-4D97-AF65-F5344CB8AC3E}">
        <p14:creationId xmlns:p14="http://schemas.microsoft.com/office/powerpoint/2010/main" val="186783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a:xfrm>
            <a:off x="595952" y="2014538"/>
            <a:ext cx="10757848" cy="4162425"/>
          </a:xfrm>
        </p:spPr>
        <p:txBody>
          <a:bodyPr/>
          <a:lstStyle/>
          <a:p>
            <a:r>
              <a:rPr lang="en-US" dirty="0"/>
              <a:t>OOPS! Validator (</a:t>
            </a:r>
            <a:r>
              <a:rPr lang="en-US" dirty="0" err="1"/>
              <a:t>OntOlogy</a:t>
            </a:r>
            <a:r>
              <a:rPr lang="en-US" dirty="0"/>
              <a:t> Pitfall Scanner)</a:t>
            </a:r>
          </a:p>
          <a:p>
            <a:r>
              <a:rPr lang="en-US" dirty="0"/>
              <a:t>Examples and generated dummy data</a:t>
            </a:r>
          </a:p>
          <a:p>
            <a:pPr lvl="1"/>
            <a:r>
              <a:rPr lang="en-US" dirty="0"/>
              <a:t>… random markers and virtual objects positioned relative to these markers</a:t>
            </a:r>
          </a:p>
          <a:p>
            <a:r>
              <a:rPr lang="en-US" dirty="0"/>
              <a:t>SPARQL queries to answer design goals</a:t>
            </a:r>
          </a:p>
          <a:p>
            <a:r>
              <a:rPr lang="en-US" dirty="0"/>
              <a:t>Demonstrator Web application</a:t>
            </a:r>
          </a:p>
          <a:p>
            <a:pPr lvl="1"/>
            <a:r>
              <a:rPr lang="en-US" dirty="0"/>
              <a:t>… and TypeScript library for implementing </a:t>
            </a:r>
            <a:r>
              <a:rPr lang="en-US" dirty="0" err="1"/>
              <a:t>FidMark</a:t>
            </a:r>
            <a:r>
              <a:rPr lang="en-US" dirty="0"/>
              <a:t> with js-aruco2, </a:t>
            </a:r>
            <a:r>
              <a:rPr lang="en-US" dirty="0" err="1"/>
              <a:t>OpenHPS</a:t>
            </a:r>
            <a:r>
              <a:rPr lang="en-US" dirty="0"/>
              <a:t> and </a:t>
            </a:r>
            <a:r>
              <a:rPr lang="en-US" dirty="0" err="1"/>
              <a:t>Three.js</a:t>
            </a:r>
            <a:endParaRPr lang="en-US" dirty="0"/>
          </a:p>
        </p:txBody>
      </p:sp>
      <p:sp>
        <p:nvSpPr>
          <p:cNvPr id="7" name="TextBox 6">
            <a:extLst>
              <a:ext uri="{FF2B5EF4-FFF2-40B4-BE49-F238E27FC236}">
                <a16:creationId xmlns:a16="http://schemas.microsoft.com/office/drawing/2014/main" id="{FAEDE00A-66FF-BFE5-AD0F-A838F1A04D09}"/>
              </a:ext>
            </a:extLst>
          </p:cNvPr>
          <p:cNvSpPr txBox="1"/>
          <p:nvPr/>
        </p:nvSpPr>
        <p:spPr>
          <a:xfrm>
            <a:off x="5857875" y="2014538"/>
            <a:ext cx="184731" cy="369332"/>
          </a:xfrm>
          <a:prstGeom prst="rect">
            <a:avLst/>
          </a:prstGeom>
          <a:noFill/>
        </p:spPr>
        <p:txBody>
          <a:bodyPr wrap="none" rtlCol="0">
            <a:spAutoFit/>
          </a:bodyPr>
          <a:lstStyle/>
          <a:p>
            <a:endParaRPr lang="en-BE" dirty="0"/>
          </a:p>
        </p:txBody>
      </p:sp>
    </p:spTree>
    <p:extLst>
      <p:ext uri="{BB962C8B-B14F-4D97-AF65-F5344CB8AC3E}">
        <p14:creationId xmlns:p14="http://schemas.microsoft.com/office/powerpoint/2010/main" val="173669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Example</a:t>
            </a:r>
            <a:endParaRPr lang="en-BE" dirty="0"/>
          </a:p>
        </p:txBody>
      </p:sp>
      <p:pic>
        <p:nvPicPr>
          <p:cNvPr id="6" name="Afbeelding 5" descr="Afbeelding met tekst, schermopname, Lettertype&#10;&#10;Automatisch gegenereerde beschrijving">
            <a:extLst>
              <a:ext uri="{FF2B5EF4-FFF2-40B4-BE49-F238E27FC236}">
                <a16:creationId xmlns:a16="http://schemas.microsoft.com/office/drawing/2014/main" id="{DA0E4AFD-A373-8ED3-7520-E2B7E30A2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16" y="1053738"/>
            <a:ext cx="10193968" cy="5530228"/>
          </a:xfrm>
          <a:prstGeom prst="rect">
            <a:avLst/>
          </a:prstGeom>
        </p:spPr>
      </p:pic>
    </p:spTree>
    <p:extLst>
      <p:ext uri="{BB962C8B-B14F-4D97-AF65-F5344CB8AC3E}">
        <p14:creationId xmlns:p14="http://schemas.microsoft.com/office/powerpoint/2010/main" val="25087035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5C2184-4B59-4FF5-BDCD-6ECCE4D245CB}">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3202</TotalTime>
  <Words>2881</Words>
  <Application>Microsoft Macintosh PowerPoint</Application>
  <PresentationFormat>Widescreen</PresentationFormat>
  <Paragraphs>195</Paragraphs>
  <Slides>22</Slides>
  <Notes>22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Arial</vt:lpstr>
      <vt:lpstr>ITC Avant Garde Std Bk</vt:lpstr>
      <vt:lpstr>Kantoorthema</vt:lpstr>
      <vt:lpstr>FidMark: A Fiducial Marker Ontology For Semantically Describing Visual Markers</vt:lpstr>
      <vt:lpstr>Background – Fiducial Marker</vt:lpstr>
      <vt:lpstr>Problem</vt:lpstr>
      <vt:lpstr>Methodology</vt:lpstr>
      <vt:lpstr>Ontology Design</vt:lpstr>
      <vt:lpstr>Ontology Design</vt:lpstr>
      <vt:lpstr>Ontology Design</vt:lpstr>
      <vt:lpstr>Validation</vt:lpstr>
      <vt:lpstr>Validation – Example</vt:lpstr>
      <vt:lpstr>Validation – SPARQL queries</vt:lpstr>
      <vt:lpstr>Validation – SPARQL queries</vt:lpstr>
      <vt:lpstr>Validation – SPARQL queries</vt:lpstr>
      <vt:lpstr>Demonstrator</vt:lpstr>
      <vt:lpstr>Conclusions and Future Work</vt:lpstr>
      <vt:lpstr>FidMark: A Fiducial Marker Ontology For Semantically Describing Visual Markers</vt:lpstr>
      <vt:lpstr>Methodology - Design Goals</vt:lpstr>
      <vt:lpstr>Demonstrator</vt:lpstr>
      <vt:lpstr>Background – Pose Estimation</vt:lpstr>
      <vt:lpstr>Validation – SPARQL queries</vt:lpstr>
      <vt:lpstr>Supporting Slide</vt:lpstr>
      <vt:lpstr>Solid Symposium 2 - 3 May, 2024</vt:lpstr>
      <vt:lpstr>Solid Symposium 2 - 3 May,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Maxim Van de Wynckel</dc:creator>
  <cp:lastModifiedBy>Maxim Van de Wynckel</cp:lastModifiedBy>
  <cp:revision>106</cp:revision>
  <dcterms:created xsi:type="dcterms:W3CDTF">2024-03-01T10:02:16Z</dcterms:created>
  <dcterms:modified xsi:type="dcterms:W3CDTF">2024-05-28T08:15:24Z</dcterms:modified>
</cp:coreProperties>
</file>